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handoutMasterIdLst>
    <p:handoutMasterId r:id="rId29"/>
  </p:handoutMasterIdLst>
  <p:sldIdLst>
    <p:sldId id="256" r:id="rId2"/>
    <p:sldId id="257" r:id="rId3"/>
    <p:sldId id="258" r:id="rId4"/>
    <p:sldId id="259" r:id="rId5"/>
    <p:sldId id="269" r:id="rId6"/>
    <p:sldId id="261" r:id="rId7"/>
    <p:sldId id="271" r:id="rId8"/>
    <p:sldId id="272" r:id="rId9"/>
    <p:sldId id="260" r:id="rId10"/>
    <p:sldId id="262" r:id="rId11"/>
    <p:sldId id="280" r:id="rId12"/>
    <p:sldId id="284" r:id="rId13"/>
    <p:sldId id="281" r:id="rId14"/>
    <p:sldId id="282" r:id="rId15"/>
    <p:sldId id="283" r:id="rId16"/>
    <p:sldId id="267" r:id="rId17"/>
    <p:sldId id="268" r:id="rId18"/>
    <p:sldId id="264" r:id="rId19"/>
    <p:sldId id="279" r:id="rId20"/>
    <p:sldId id="277" r:id="rId21"/>
    <p:sldId id="278" r:id="rId22"/>
    <p:sldId id="266" r:id="rId23"/>
    <p:sldId id="275" r:id="rId24"/>
    <p:sldId id="276" r:id="rId25"/>
    <p:sldId id="273" r:id="rId26"/>
    <p:sldId id="265"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C1B137-88DE-41CD-817E-6EF6E0C6C92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AE868C1-BEB6-464E-9F85-C358525BD40D}">
      <dgm:prSet phldrT="[Text]" custT="1"/>
      <dgm:spPr/>
      <dgm:t>
        <a:bodyPr/>
        <a:lstStyle/>
        <a:p>
          <a:r>
            <a:rPr lang="en-US" sz="2000" dirty="0" smtClean="0"/>
            <a:t>Academic Dean Professional/Technical Studies</a:t>
          </a:r>
        </a:p>
        <a:p>
          <a:r>
            <a:rPr lang="en-US" sz="2000" dirty="0" smtClean="0"/>
            <a:t>Barry Jennison</a:t>
          </a:r>
          <a:endParaRPr lang="en-US" sz="2000" dirty="0"/>
        </a:p>
      </dgm:t>
    </dgm:pt>
    <dgm:pt modelId="{B5E048A6-5A70-4D52-9639-F99E8CFE2CCB}" type="parTrans" cxnId="{043F7CA6-9001-459A-96D7-DE9279755CF3}">
      <dgm:prSet/>
      <dgm:spPr/>
      <dgm:t>
        <a:bodyPr/>
        <a:lstStyle/>
        <a:p>
          <a:endParaRPr lang="en-US"/>
        </a:p>
      </dgm:t>
    </dgm:pt>
    <dgm:pt modelId="{8808F3A4-58AF-49FA-B5D5-F65E03AB23D2}" type="sibTrans" cxnId="{043F7CA6-9001-459A-96D7-DE9279755CF3}">
      <dgm:prSet/>
      <dgm:spPr/>
      <dgm:t>
        <a:bodyPr/>
        <a:lstStyle/>
        <a:p>
          <a:endParaRPr lang="en-US"/>
        </a:p>
      </dgm:t>
    </dgm:pt>
    <dgm:pt modelId="{0A8FAC14-DEA6-4926-84F1-47D383F54A42}" type="asst">
      <dgm:prSet phldrT="[Text]"/>
      <dgm:spPr/>
      <dgm:t>
        <a:bodyPr/>
        <a:lstStyle/>
        <a:p>
          <a:r>
            <a:rPr lang="en-US" dirty="0" smtClean="0"/>
            <a:t>Assistant Dean Professional /Technical Studies</a:t>
          </a:r>
        </a:p>
        <a:p>
          <a:r>
            <a:rPr lang="en-US" dirty="0" smtClean="0"/>
            <a:t>Terri Messer</a:t>
          </a:r>
          <a:endParaRPr lang="en-US" dirty="0"/>
        </a:p>
      </dgm:t>
    </dgm:pt>
    <dgm:pt modelId="{EC904DDD-081C-4A63-A6B7-48FD46E14198}" type="parTrans" cxnId="{E83D41E8-C6F6-4250-979D-DC2329168A40}">
      <dgm:prSet/>
      <dgm:spPr/>
      <dgm:t>
        <a:bodyPr/>
        <a:lstStyle/>
        <a:p>
          <a:endParaRPr lang="en-US"/>
        </a:p>
      </dgm:t>
    </dgm:pt>
    <dgm:pt modelId="{77C39B17-D996-41D9-B021-742CE6F52960}" type="sibTrans" cxnId="{E83D41E8-C6F6-4250-979D-DC2329168A40}">
      <dgm:prSet/>
      <dgm:spPr/>
      <dgm:t>
        <a:bodyPr/>
        <a:lstStyle/>
        <a:p>
          <a:endParaRPr lang="en-US"/>
        </a:p>
      </dgm:t>
    </dgm:pt>
    <dgm:pt modelId="{8CD98C2A-FBF0-4C93-A238-2C77FA08511C}">
      <dgm:prSet phldrT="[Text]"/>
      <dgm:spPr/>
      <dgm:t>
        <a:bodyPr/>
        <a:lstStyle/>
        <a:p>
          <a:r>
            <a:rPr lang="en-US" dirty="0" smtClean="0"/>
            <a:t>Business</a:t>
          </a:r>
          <a:endParaRPr lang="en-US" dirty="0"/>
        </a:p>
      </dgm:t>
    </dgm:pt>
    <dgm:pt modelId="{786702C3-C92B-4B8C-9F32-199FCB150F80}" type="parTrans" cxnId="{D179E62E-B0B3-453D-AF59-36CC7B928162}">
      <dgm:prSet/>
      <dgm:spPr/>
      <dgm:t>
        <a:bodyPr/>
        <a:lstStyle/>
        <a:p>
          <a:endParaRPr lang="en-US"/>
        </a:p>
      </dgm:t>
    </dgm:pt>
    <dgm:pt modelId="{65E2FCE2-4B47-4219-B6A8-1B58C4544E34}" type="sibTrans" cxnId="{D179E62E-B0B3-453D-AF59-36CC7B928162}">
      <dgm:prSet/>
      <dgm:spPr/>
      <dgm:t>
        <a:bodyPr/>
        <a:lstStyle/>
        <a:p>
          <a:endParaRPr lang="en-US"/>
        </a:p>
      </dgm:t>
    </dgm:pt>
    <dgm:pt modelId="{9EC92258-A99B-49A4-806C-418F2D474346}">
      <dgm:prSet phldrT="[Text]"/>
      <dgm:spPr/>
      <dgm:t>
        <a:bodyPr/>
        <a:lstStyle/>
        <a:p>
          <a:r>
            <a:rPr lang="en-US" dirty="0" smtClean="0"/>
            <a:t>Computer Information Systems</a:t>
          </a:r>
          <a:endParaRPr lang="en-US" dirty="0"/>
        </a:p>
      </dgm:t>
    </dgm:pt>
    <dgm:pt modelId="{2E14CE44-34FC-43ED-8C61-0E4EF1DCE525}" type="parTrans" cxnId="{F4DE7F4D-E226-42F5-8390-7CA91A001726}">
      <dgm:prSet/>
      <dgm:spPr/>
      <dgm:t>
        <a:bodyPr/>
        <a:lstStyle/>
        <a:p>
          <a:endParaRPr lang="en-US"/>
        </a:p>
      </dgm:t>
    </dgm:pt>
    <dgm:pt modelId="{BD6B1FB0-629A-48A9-BF66-0556E6C94425}" type="sibTrans" cxnId="{F4DE7F4D-E226-42F5-8390-7CA91A001726}">
      <dgm:prSet/>
      <dgm:spPr/>
      <dgm:t>
        <a:bodyPr/>
        <a:lstStyle/>
        <a:p>
          <a:endParaRPr lang="en-US"/>
        </a:p>
      </dgm:t>
    </dgm:pt>
    <dgm:pt modelId="{A7A58249-AC6B-45A2-90BD-C3CD6D40E4F2}">
      <dgm:prSet phldrT="[Text]"/>
      <dgm:spPr/>
      <dgm:t>
        <a:bodyPr/>
        <a:lstStyle/>
        <a:p>
          <a:r>
            <a:rPr lang="en-US" dirty="0" smtClean="0"/>
            <a:t>Industrial Technology</a:t>
          </a:r>
          <a:endParaRPr lang="en-US" dirty="0"/>
        </a:p>
      </dgm:t>
    </dgm:pt>
    <dgm:pt modelId="{1A6E497B-DACC-4E50-918A-58E8F5A3EA9E}" type="parTrans" cxnId="{3616012B-1506-4E50-96A4-FFF5E8762E55}">
      <dgm:prSet/>
      <dgm:spPr/>
      <dgm:t>
        <a:bodyPr/>
        <a:lstStyle/>
        <a:p>
          <a:endParaRPr lang="en-US"/>
        </a:p>
      </dgm:t>
    </dgm:pt>
    <dgm:pt modelId="{DA74866F-D51A-4D4E-93A7-85A6C011448C}" type="sibTrans" cxnId="{3616012B-1506-4E50-96A4-FFF5E8762E55}">
      <dgm:prSet/>
      <dgm:spPr/>
      <dgm:t>
        <a:bodyPr/>
        <a:lstStyle/>
        <a:p>
          <a:endParaRPr lang="en-US"/>
        </a:p>
      </dgm:t>
    </dgm:pt>
    <dgm:pt modelId="{4CB25025-1A72-4C6D-B2A2-4C5D5F7E5D52}" type="asst">
      <dgm:prSet/>
      <dgm:spPr/>
      <dgm:t>
        <a:bodyPr/>
        <a:lstStyle/>
        <a:p>
          <a:r>
            <a:rPr lang="en-US" smtClean="0"/>
            <a:t>Allied Health and Nursing Areas</a:t>
          </a:r>
          <a:endParaRPr lang="en-US" dirty="0"/>
        </a:p>
      </dgm:t>
    </dgm:pt>
    <dgm:pt modelId="{1ED3E82A-05A6-4198-8A31-D8ED91B9D60E}" type="parTrans" cxnId="{7AA01770-FF8A-4C75-AFCB-29533BB75906}">
      <dgm:prSet/>
      <dgm:spPr/>
      <dgm:t>
        <a:bodyPr/>
        <a:lstStyle/>
        <a:p>
          <a:endParaRPr lang="en-US"/>
        </a:p>
      </dgm:t>
    </dgm:pt>
    <dgm:pt modelId="{0916893B-E0EB-43E8-B27A-D3FD5EA93EB5}" type="sibTrans" cxnId="{7AA01770-FF8A-4C75-AFCB-29533BB75906}">
      <dgm:prSet/>
      <dgm:spPr/>
      <dgm:t>
        <a:bodyPr/>
        <a:lstStyle/>
        <a:p>
          <a:endParaRPr lang="en-US"/>
        </a:p>
      </dgm:t>
    </dgm:pt>
    <dgm:pt modelId="{3F1BADE1-ADBB-49BB-AC32-690BD73134BA}" type="pres">
      <dgm:prSet presAssocID="{A8C1B137-88DE-41CD-817E-6EF6E0C6C92B}" presName="hierChild1" presStyleCnt="0">
        <dgm:presLayoutVars>
          <dgm:chPref val="1"/>
          <dgm:dir/>
          <dgm:animOne val="branch"/>
          <dgm:animLvl val="lvl"/>
          <dgm:resizeHandles/>
        </dgm:presLayoutVars>
      </dgm:prSet>
      <dgm:spPr/>
      <dgm:t>
        <a:bodyPr/>
        <a:lstStyle/>
        <a:p>
          <a:endParaRPr lang="en-US"/>
        </a:p>
      </dgm:t>
    </dgm:pt>
    <dgm:pt modelId="{7FEF34A2-01AA-42A7-93BE-35844DE25167}" type="pres">
      <dgm:prSet presAssocID="{7AE868C1-BEB6-464E-9F85-C358525BD40D}" presName="hierRoot1" presStyleCnt="0"/>
      <dgm:spPr/>
    </dgm:pt>
    <dgm:pt modelId="{ADF0DAF7-5C5C-447C-9DFB-9F9C3AAF1603}" type="pres">
      <dgm:prSet presAssocID="{7AE868C1-BEB6-464E-9F85-C358525BD40D}" presName="composite" presStyleCnt="0"/>
      <dgm:spPr/>
    </dgm:pt>
    <dgm:pt modelId="{973CCB20-AC4B-4F7B-83FE-D81E01A42547}" type="pres">
      <dgm:prSet presAssocID="{7AE868C1-BEB6-464E-9F85-C358525BD40D}" presName="background" presStyleLbl="node0" presStyleIdx="0" presStyleCnt="1"/>
      <dgm:spPr/>
    </dgm:pt>
    <dgm:pt modelId="{824E08DF-D849-4E85-B307-474074C17B84}" type="pres">
      <dgm:prSet presAssocID="{7AE868C1-BEB6-464E-9F85-C358525BD40D}" presName="text" presStyleLbl="fgAcc0" presStyleIdx="0" presStyleCnt="1" custScaleX="310346" custScaleY="187382" custLinFactY="-28602" custLinFactNeighborX="-11111" custLinFactNeighborY="-100000">
        <dgm:presLayoutVars>
          <dgm:chPref val="3"/>
        </dgm:presLayoutVars>
      </dgm:prSet>
      <dgm:spPr/>
      <dgm:t>
        <a:bodyPr/>
        <a:lstStyle/>
        <a:p>
          <a:endParaRPr lang="en-US"/>
        </a:p>
      </dgm:t>
    </dgm:pt>
    <dgm:pt modelId="{0A9BB134-0DBA-4CB7-A683-B91C8DB50234}" type="pres">
      <dgm:prSet presAssocID="{7AE868C1-BEB6-464E-9F85-C358525BD40D}" presName="hierChild2" presStyleCnt="0"/>
      <dgm:spPr/>
    </dgm:pt>
    <dgm:pt modelId="{E2475656-3545-4E7A-B364-F8BD01A8BD12}" type="pres">
      <dgm:prSet presAssocID="{EC904DDD-081C-4A63-A6B7-48FD46E14198}" presName="Name10" presStyleLbl="parChTrans1D2" presStyleIdx="0" presStyleCnt="5"/>
      <dgm:spPr/>
      <dgm:t>
        <a:bodyPr/>
        <a:lstStyle/>
        <a:p>
          <a:endParaRPr lang="en-US"/>
        </a:p>
      </dgm:t>
    </dgm:pt>
    <dgm:pt modelId="{28B02BAE-D814-4D1F-8CBF-43D2F8E14198}" type="pres">
      <dgm:prSet presAssocID="{0A8FAC14-DEA6-4926-84F1-47D383F54A42}" presName="hierRoot2" presStyleCnt="0"/>
      <dgm:spPr/>
    </dgm:pt>
    <dgm:pt modelId="{B0608110-8EB7-498E-8890-A1A9D70DACEE}" type="pres">
      <dgm:prSet presAssocID="{0A8FAC14-DEA6-4926-84F1-47D383F54A42}" presName="composite2" presStyleCnt="0"/>
      <dgm:spPr/>
    </dgm:pt>
    <dgm:pt modelId="{0D021493-116E-4E61-8C13-91BFFA7ADFED}" type="pres">
      <dgm:prSet presAssocID="{0A8FAC14-DEA6-4926-84F1-47D383F54A42}" presName="background2" presStyleLbl="asst1" presStyleIdx="0" presStyleCnt="2"/>
      <dgm:spPr/>
    </dgm:pt>
    <dgm:pt modelId="{3865C207-20A0-484B-8F12-E3C379D2F0F1}" type="pres">
      <dgm:prSet presAssocID="{0A8FAC14-DEA6-4926-84F1-47D383F54A42}" presName="text2" presStyleLbl="fgAcc2" presStyleIdx="0" presStyleCnt="5" custScaleX="214552" custScaleY="151800" custLinFactX="35355" custLinFactNeighborX="100000" custLinFactNeighborY="-96456">
        <dgm:presLayoutVars>
          <dgm:chPref val="3"/>
        </dgm:presLayoutVars>
      </dgm:prSet>
      <dgm:spPr/>
      <dgm:t>
        <a:bodyPr/>
        <a:lstStyle/>
        <a:p>
          <a:endParaRPr lang="en-US"/>
        </a:p>
      </dgm:t>
    </dgm:pt>
    <dgm:pt modelId="{CAA38DFB-2A98-4B16-851B-1D0AA8333BA4}" type="pres">
      <dgm:prSet presAssocID="{0A8FAC14-DEA6-4926-84F1-47D383F54A42}" presName="hierChild3" presStyleCnt="0"/>
      <dgm:spPr/>
    </dgm:pt>
    <dgm:pt modelId="{ABFE107F-478D-41AA-9305-EA1D78D27DF7}" type="pres">
      <dgm:prSet presAssocID="{786702C3-C92B-4B8C-9F32-199FCB150F80}" presName="Name10" presStyleLbl="parChTrans1D2" presStyleIdx="1" presStyleCnt="5"/>
      <dgm:spPr/>
      <dgm:t>
        <a:bodyPr/>
        <a:lstStyle/>
        <a:p>
          <a:endParaRPr lang="en-US"/>
        </a:p>
      </dgm:t>
    </dgm:pt>
    <dgm:pt modelId="{DBFD7CDC-DDF3-4A75-8D15-89369565F8C5}" type="pres">
      <dgm:prSet presAssocID="{8CD98C2A-FBF0-4C93-A238-2C77FA08511C}" presName="hierRoot2" presStyleCnt="0"/>
      <dgm:spPr/>
    </dgm:pt>
    <dgm:pt modelId="{C2791EDA-BAA3-4CA7-A231-75F9BD108671}" type="pres">
      <dgm:prSet presAssocID="{8CD98C2A-FBF0-4C93-A238-2C77FA08511C}" presName="composite2" presStyleCnt="0"/>
      <dgm:spPr/>
    </dgm:pt>
    <dgm:pt modelId="{B06ED7F2-FC81-4181-905D-DAE5F45BCE58}" type="pres">
      <dgm:prSet presAssocID="{8CD98C2A-FBF0-4C93-A238-2C77FA08511C}" presName="background2" presStyleLbl="node2" presStyleIdx="0" presStyleCnt="3"/>
      <dgm:spPr/>
    </dgm:pt>
    <dgm:pt modelId="{18B7DAAD-2545-4992-8A78-512EAB18337B}" type="pres">
      <dgm:prSet presAssocID="{8CD98C2A-FBF0-4C93-A238-2C77FA08511C}" presName="text2" presStyleLbl="fgAcc2" presStyleIdx="1" presStyleCnt="5" custScaleY="160742" custLinFactX="-27140" custLinFactY="27068" custLinFactNeighborX="-100000" custLinFactNeighborY="100000">
        <dgm:presLayoutVars>
          <dgm:chPref val="3"/>
        </dgm:presLayoutVars>
      </dgm:prSet>
      <dgm:spPr/>
      <dgm:t>
        <a:bodyPr/>
        <a:lstStyle/>
        <a:p>
          <a:endParaRPr lang="en-US"/>
        </a:p>
      </dgm:t>
    </dgm:pt>
    <dgm:pt modelId="{4F9D86EC-4F38-4C53-9DBD-FB1170A99579}" type="pres">
      <dgm:prSet presAssocID="{8CD98C2A-FBF0-4C93-A238-2C77FA08511C}" presName="hierChild3" presStyleCnt="0"/>
      <dgm:spPr/>
    </dgm:pt>
    <dgm:pt modelId="{C3A8A28B-7887-4483-9958-799F40A2F536}" type="pres">
      <dgm:prSet presAssocID="{2E14CE44-34FC-43ED-8C61-0E4EF1DCE525}" presName="Name10" presStyleLbl="parChTrans1D2" presStyleIdx="2" presStyleCnt="5"/>
      <dgm:spPr/>
      <dgm:t>
        <a:bodyPr/>
        <a:lstStyle/>
        <a:p>
          <a:endParaRPr lang="en-US"/>
        </a:p>
      </dgm:t>
    </dgm:pt>
    <dgm:pt modelId="{7AFBE143-A9D0-43C9-BFB7-79ACD49DAD13}" type="pres">
      <dgm:prSet presAssocID="{9EC92258-A99B-49A4-806C-418F2D474346}" presName="hierRoot2" presStyleCnt="0"/>
      <dgm:spPr/>
    </dgm:pt>
    <dgm:pt modelId="{E3F5116C-11D7-4E1C-90D8-DF8B3818462F}" type="pres">
      <dgm:prSet presAssocID="{9EC92258-A99B-49A4-806C-418F2D474346}" presName="composite2" presStyleCnt="0"/>
      <dgm:spPr/>
    </dgm:pt>
    <dgm:pt modelId="{436357A5-A946-4556-BA3E-A2906D2C2584}" type="pres">
      <dgm:prSet presAssocID="{9EC92258-A99B-49A4-806C-418F2D474346}" presName="background2" presStyleLbl="node2" presStyleIdx="1" presStyleCnt="3"/>
      <dgm:spPr/>
    </dgm:pt>
    <dgm:pt modelId="{1CC1C32E-FB83-4937-8A30-A6D020B437F1}" type="pres">
      <dgm:prSet presAssocID="{9EC92258-A99B-49A4-806C-418F2D474346}" presName="text2" presStyleLbl="fgAcc2" presStyleIdx="2" presStyleCnt="5" custScaleY="167497" custLinFactX="-36291" custLinFactY="27068" custLinFactNeighborX="-100000" custLinFactNeighborY="100000">
        <dgm:presLayoutVars>
          <dgm:chPref val="3"/>
        </dgm:presLayoutVars>
      </dgm:prSet>
      <dgm:spPr/>
      <dgm:t>
        <a:bodyPr/>
        <a:lstStyle/>
        <a:p>
          <a:endParaRPr lang="en-US"/>
        </a:p>
      </dgm:t>
    </dgm:pt>
    <dgm:pt modelId="{75625C6A-727A-4D92-8201-6F59FB909AE7}" type="pres">
      <dgm:prSet presAssocID="{9EC92258-A99B-49A4-806C-418F2D474346}" presName="hierChild3" presStyleCnt="0"/>
      <dgm:spPr/>
    </dgm:pt>
    <dgm:pt modelId="{5CF27488-2AC0-493A-8CD9-B431CFD85202}" type="pres">
      <dgm:prSet presAssocID="{1A6E497B-DACC-4E50-918A-58E8F5A3EA9E}" presName="Name10" presStyleLbl="parChTrans1D2" presStyleIdx="3" presStyleCnt="5"/>
      <dgm:spPr/>
      <dgm:t>
        <a:bodyPr/>
        <a:lstStyle/>
        <a:p>
          <a:endParaRPr lang="en-US"/>
        </a:p>
      </dgm:t>
    </dgm:pt>
    <dgm:pt modelId="{D94618A3-C565-4DFD-AED6-EE3CEA12E4CB}" type="pres">
      <dgm:prSet presAssocID="{A7A58249-AC6B-45A2-90BD-C3CD6D40E4F2}" presName="hierRoot2" presStyleCnt="0"/>
      <dgm:spPr/>
    </dgm:pt>
    <dgm:pt modelId="{DAFC94B1-07D7-475E-849C-9E5E1EA0261D}" type="pres">
      <dgm:prSet presAssocID="{A7A58249-AC6B-45A2-90BD-C3CD6D40E4F2}" presName="composite2" presStyleCnt="0"/>
      <dgm:spPr/>
    </dgm:pt>
    <dgm:pt modelId="{AD197344-08B5-4C29-9E07-12E115E54A46}" type="pres">
      <dgm:prSet presAssocID="{A7A58249-AC6B-45A2-90BD-C3CD6D40E4F2}" presName="background2" presStyleLbl="node2" presStyleIdx="2" presStyleCnt="3"/>
      <dgm:spPr/>
    </dgm:pt>
    <dgm:pt modelId="{97482062-61A7-49EB-962E-6E3009718BC2}" type="pres">
      <dgm:prSet presAssocID="{A7A58249-AC6B-45A2-90BD-C3CD6D40E4F2}" presName="text2" presStyleLbl="fgAcc2" presStyleIdx="3" presStyleCnt="5" custScaleY="148534" custLinFactX="-39160" custLinFactY="27068" custLinFactNeighborX="-100000" custLinFactNeighborY="100000">
        <dgm:presLayoutVars>
          <dgm:chPref val="3"/>
        </dgm:presLayoutVars>
      </dgm:prSet>
      <dgm:spPr/>
      <dgm:t>
        <a:bodyPr/>
        <a:lstStyle/>
        <a:p>
          <a:endParaRPr lang="en-US"/>
        </a:p>
      </dgm:t>
    </dgm:pt>
    <dgm:pt modelId="{0A01167C-7E0D-44F6-82BB-5AB69E23426E}" type="pres">
      <dgm:prSet presAssocID="{A7A58249-AC6B-45A2-90BD-C3CD6D40E4F2}" presName="hierChild3" presStyleCnt="0"/>
      <dgm:spPr/>
    </dgm:pt>
    <dgm:pt modelId="{EE1C8738-5EA8-40F1-A17A-F8538746B72F}" type="pres">
      <dgm:prSet presAssocID="{1ED3E82A-05A6-4198-8A31-D8ED91B9D60E}" presName="Name10" presStyleLbl="parChTrans1D2" presStyleIdx="4" presStyleCnt="5"/>
      <dgm:spPr/>
      <dgm:t>
        <a:bodyPr/>
        <a:lstStyle/>
        <a:p>
          <a:endParaRPr lang="en-US"/>
        </a:p>
      </dgm:t>
    </dgm:pt>
    <dgm:pt modelId="{82D826AA-96E0-4CC4-9A3B-A94D7AA3F414}" type="pres">
      <dgm:prSet presAssocID="{4CB25025-1A72-4C6D-B2A2-4C5D5F7E5D52}" presName="hierRoot2" presStyleCnt="0"/>
      <dgm:spPr/>
    </dgm:pt>
    <dgm:pt modelId="{3356F414-A4DD-4F7B-AB4E-9D583524E656}" type="pres">
      <dgm:prSet presAssocID="{4CB25025-1A72-4C6D-B2A2-4C5D5F7E5D52}" presName="composite2" presStyleCnt="0"/>
      <dgm:spPr/>
    </dgm:pt>
    <dgm:pt modelId="{1A680071-460E-4C80-8D50-47A6FA780FC0}" type="pres">
      <dgm:prSet presAssocID="{4CB25025-1A72-4C6D-B2A2-4C5D5F7E5D52}" presName="background2" presStyleLbl="asst1" presStyleIdx="1" presStyleCnt="2"/>
      <dgm:spPr/>
    </dgm:pt>
    <dgm:pt modelId="{B3CB0255-AACC-418E-86C1-18B70A073C67}" type="pres">
      <dgm:prSet presAssocID="{4CB25025-1A72-4C6D-B2A2-4C5D5F7E5D52}" presName="text2" presStyleLbl="fgAcc2" presStyleIdx="4" presStyleCnt="5" custScaleX="247385" custScaleY="157206" custLinFactX="-57542" custLinFactNeighborX="-100000" custLinFactNeighborY="-88806">
        <dgm:presLayoutVars>
          <dgm:chPref val="3"/>
        </dgm:presLayoutVars>
      </dgm:prSet>
      <dgm:spPr/>
      <dgm:t>
        <a:bodyPr/>
        <a:lstStyle/>
        <a:p>
          <a:endParaRPr lang="en-US"/>
        </a:p>
      </dgm:t>
    </dgm:pt>
    <dgm:pt modelId="{638718B5-CF64-4198-AC42-15A05009D769}" type="pres">
      <dgm:prSet presAssocID="{4CB25025-1A72-4C6D-B2A2-4C5D5F7E5D52}" presName="hierChild3" presStyleCnt="0"/>
      <dgm:spPr/>
    </dgm:pt>
  </dgm:ptLst>
  <dgm:cxnLst>
    <dgm:cxn modelId="{3E88DD1A-CC82-4DFA-B314-A8ACDEFF17A1}" type="presOf" srcId="{9EC92258-A99B-49A4-806C-418F2D474346}" destId="{1CC1C32E-FB83-4937-8A30-A6D020B437F1}" srcOrd="0" destOrd="0" presId="urn:microsoft.com/office/officeart/2005/8/layout/hierarchy1"/>
    <dgm:cxn modelId="{AEBE93F3-D981-44E9-BE3A-BB5CD4AFA12B}" type="presOf" srcId="{786702C3-C92B-4B8C-9F32-199FCB150F80}" destId="{ABFE107F-478D-41AA-9305-EA1D78D27DF7}" srcOrd="0" destOrd="0" presId="urn:microsoft.com/office/officeart/2005/8/layout/hierarchy1"/>
    <dgm:cxn modelId="{B7DC9C9D-1AB9-4B65-BDF4-A033B05FC9F2}" type="presOf" srcId="{8CD98C2A-FBF0-4C93-A238-2C77FA08511C}" destId="{18B7DAAD-2545-4992-8A78-512EAB18337B}" srcOrd="0" destOrd="0" presId="urn:microsoft.com/office/officeart/2005/8/layout/hierarchy1"/>
    <dgm:cxn modelId="{3616012B-1506-4E50-96A4-FFF5E8762E55}" srcId="{7AE868C1-BEB6-464E-9F85-C358525BD40D}" destId="{A7A58249-AC6B-45A2-90BD-C3CD6D40E4F2}" srcOrd="3" destOrd="0" parTransId="{1A6E497B-DACC-4E50-918A-58E8F5A3EA9E}" sibTransId="{DA74866F-D51A-4D4E-93A7-85A6C011448C}"/>
    <dgm:cxn modelId="{F901E3DD-7200-43C2-9EAC-074DAED32EA6}" type="presOf" srcId="{2E14CE44-34FC-43ED-8C61-0E4EF1DCE525}" destId="{C3A8A28B-7887-4483-9958-799F40A2F536}" srcOrd="0" destOrd="0" presId="urn:microsoft.com/office/officeart/2005/8/layout/hierarchy1"/>
    <dgm:cxn modelId="{7AA01770-FF8A-4C75-AFCB-29533BB75906}" srcId="{7AE868C1-BEB6-464E-9F85-C358525BD40D}" destId="{4CB25025-1A72-4C6D-B2A2-4C5D5F7E5D52}" srcOrd="4" destOrd="0" parTransId="{1ED3E82A-05A6-4198-8A31-D8ED91B9D60E}" sibTransId="{0916893B-E0EB-43E8-B27A-D3FD5EA93EB5}"/>
    <dgm:cxn modelId="{C4DEEB54-1FBE-4A57-9BBB-35050BD3C63C}" type="presOf" srcId="{A8C1B137-88DE-41CD-817E-6EF6E0C6C92B}" destId="{3F1BADE1-ADBB-49BB-AC32-690BD73134BA}" srcOrd="0" destOrd="0" presId="urn:microsoft.com/office/officeart/2005/8/layout/hierarchy1"/>
    <dgm:cxn modelId="{E83D41E8-C6F6-4250-979D-DC2329168A40}" srcId="{7AE868C1-BEB6-464E-9F85-C358525BD40D}" destId="{0A8FAC14-DEA6-4926-84F1-47D383F54A42}" srcOrd="0" destOrd="0" parTransId="{EC904DDD-081C-4A63-A6B7-48FD46E14198}" sibTransId="{77C39B17-D996-41D9-B021-742CE6F52960}"/>
    <dgm:cxn modelId="{043F7CA6-9001-459A-96D7-DE9279755CF3}" srcId="{A8C1B137-88DE-41CD-817E-6EF6E0C6C92B}" destId="{7AE868C1-BEB6-464E-9F85-C358525BD40D}" srcOrd="0" destOrd="0" parTransId="{B5E048A6-5A70-4D52-9639-F99E8CFE2CCB}" sibTransId="{8808F3A4-58AF-49FA-B5D5-F65E03AB23D2}"/>
    <dgm:cxn modelId="{2B3507BD-925E-4579-A8C2-0DC98CACA601}" type="presOf" srcId="{A7A58249-AC6B-45A2-90BD-C3CD6D40E4F2}" destId="{97482062-61A7-49EB-962E-6E3009718BC2}" srcOrd="0" destOrd="0" presId="urn:microsoft.com/office/officeart/2005/8/layout/hierarchy1"/>
    <dgm:cxn modelId="{A0FFB23D-125D-45C9-8915-7DCB240C836A}" type="presOf" srcId="{EC904DDD-081C-4A63-A6B7-48FD46E14198}" destId="{E2475656-3545-4E7A-B364-F8BD01A8BD12}" srcOrd="0" destOrd="0" presId="urn:microsoft.com/office/officeart/2005/8/layout/hierarchy1"/>
    <dgm:cxn modelId="{7191E434-FF2B-4932-BCB9-F6C3D762FA4B}" type="presOf" srcId="{1A6E497B-DACC-4E50-918A-58E8F5A3EA9E}" destId="{5CF27488-2AC0-493A-8CD9-B431CFD85202}" srcOrd="0" destOrd="0" presId="urn:microsoft.com/office/officeart/2005/8/layout/hierarchy1"/>
    <dgm:cxn modelId="{114E95FD-DD5E-44FF-A5E5-C448F3D44419}" type="presOf" srcId="{0A8FAC14-DEA6-4926-84F1-47D383F54A42}" destId="{3865C207-20A0-484B-8F12-E3C379D2F0F1}" srcOrd="0" destOrd="0" presId="urn:microsoft.com/office/officeart/2005/8/layout/hierarchy1"/>
    <dgm:cxn modelId="{88EB6CA8-65D2-4C19-920E-9821C2EA3063}" type="presOf" srcId="{7AE868C1-BEB6-464E-9F85-C358525BD40D}" destId="{824E08DF-D849-4E85-B307-474074C17B84}" srcOrd="0" destOrd="0" presId="urn:microsoft.com/office/officeart/2005/8/layout/hierarchy1"/>
    <dgm:cxn modelId="{A132C0B6-362A-4DB1-98A0-3FD8693D6A42}" type="presOf" srcId="{4CB25025-1A72-4C6D-B2A2-4C5D5F7E5D52}" destId="{B3CB0255-AACC-418E-86C1-18B70A073C67}" srcOrd="0" destOrd="0" presId="urn:microsoft.com/office/officeart/2005/8/layout/hierarchy1"/>
    <dgm:cxn modelId="{E7B1F666-B5BF-4F3B-A065-23A2C1282E47}" type="presOf" srcId="{1ED3E82A-05A6-4198-8A31-D8ED91B9D60E}" destId="{EE1C8738-5EA8-40F1-A17A-F8538746B72F}" srcOrd="0" destOrd="0" presId="urn:microsoft.com/office/officeart/2005/8/layout/hierarchy1"/>
    <dgm:cxn modelId="{F4DE7F4D-E226-42F5-8390-7CA91A001726}" srcId="{7AE868C1-BEB6-464E-9F85-C358525BD40D}" destId="{9EC92258-A99B-49A4-806C-418F2D474346}" srcOrd="2" destOrd="0" parTransId="{2E14CE44-34FC-43ED-8C61-0E4EF1DCE525}" sibTransId="{BD6B1FB0-629A-48A9-BF66-0556E6C94425}"/>
    <dgm:cxn modelId="{D179E62E-B0B3-453D-AF59-36CC7B928162}" srcId="{7AE868C1-BEB6-464E-9F85-C358525BD40D}" destId="{8CD98C2A-FBF0-4C93-A238-2C77FA08511C}" srcOrd="1" destOrd="0" parTransId="{786702C3-C92B-4B8C-9F32-199FCB150F80}" sibTransId="{65E2FCE2-4B47-4219-B6A8-1B58C4544E34}"/>
    <dgm:cxn modelId="{0780464C-8FC0-4465-8072-6638EC09F665}" type="presParOf" srcId="{3F1BADE1-ADBB-49BB-AC32-690BD73134BA}" destId="{7FEF34A2-01AA-42A7-93BE-35844DE25167}" srcOrd="0" destOrd="0" presId="urn:microsoft.com/office/officeart/2005/8/layout/hierarchy1"/>
    <dgm:cxn modelId="{4B927B5C-0D9B-4F35-B54C-873907F72716}" type="presParOf" srcId="{7FEF34A2-01AA-42A7-93BE-35844DE25167}" destId="{ADF0DAF7-5C5C-447C-9DFB-9F9C3AAF1603}" srcOrd="0" destOrd="0" presId="urn:microsoft.com/office/officeart/2005/8/layout/hierarchy1"/>
    <dgm:cxn modelId="{52101583-4A64-4F28-A0FD-42FB2319D690}" type="presParOf" srcId="{ADF0DAF7-5C5C-447C-9DFB-9F9C3AAF1603}" destId="{973CCB20-AC4B-4F7B-83FE-D81E01A42547}" srcOrd="0" destOrd="0" presId="urn:microsoft.com/office/officeart/2005/8/layout/hierarchy1"/>
    <dgm:cxn modelId="{A3440536-F807-4977-8D7B-F8BA1BC23CAB}" type="presParOf" srcId="{ADF0DAF7-5C5C-447C-9DFB-9F9C3AAF1603}" destId="{824E08DF-D849-4E85-B307-474074C17B84}" srcOrd="1" destOrd="0" presId="urn:microsoft.com/office/officeart/2005/8/layout/hierarchy1"/>
    <dgm:cxn modelId="{FFAA8843-5EE2-4854-A511-7106DC3836EB}" type="presParOf" srcId="{7FEF34A2-01AA-42A7-93BE-35844DE25167}" destId="{0A9BB134-0DBA-4CB7-A683-B91C8DB50234}" srcOrd="1" destOrd="0" presId="urn:microsoft.com/office/officeart/2005/8/layout/hierarchy1"/>
    <dgm:cxn modelId="{4847E72F-2B6F-48B5-BC32-1437FA6345BE}" type="presParOf" srcId="{0A9BB134-0DBA-4CB7-A683-B91C8DB50234}" destId="{E2475656-3545-4E7A-B364-F8BD01A8BD12}" srcOrd="0" destOrd="0" presId="urn:microsoft.com/office/officeart/2005/8/layout/hierarchy1"/>
    <dgm:cxn modelId="{721CEA61-BBEF-4DFA-9B4F-615498A52782}" type="presParOf" srcId="{0A9BB134-0DBA-4CB7-A683-B91C8DB50234}" destId="{28B02BAE-D814-4D1F-8CBF-43D2F8E14198}" srcOrd="1" destOrd="0" presId="urn:microsoft.com/office/officeart/2005/8/layout/hierarchy1"/>
    <dgm:cxn modelId="{17CA4A4A-5735-45EE-884F-3C1EB0B4D970}" type="presParOf" srcId="{28B02BAE-D814-4D1F-8CBF-43D2F8E14198}" destId="{B0608110-8EB7-498E-8890-A1A9D70DACEE}" srcOrd="0" destOrd="0" presId="urn:microsoft.com/office/officeart/2005/8/layout/hierarchy1"/>
    <dgm:cxn modelId="{1649D270-4DE1-4E30-871E-F64C894424AD}" type="presParOf" srcId="{B0608110-8EB7-498E-8890-A1A9D70DACEE}" destId="{0D021493-116E-4E61-8C13-91BFFA7ADFED}" srcOrd="0" destOrd="0" presId="urn:microsoft.com/office/officeart/2005/8/layout/hierarchy1"/>
    <dgm:cxn modelId="{10D7AF11-42BB-41BC-9C80-24490A9A2728}" type="presParOf" srcId="{B0608110-8EB7-498E-8890-A1A9D70DACEE}" destId="{3865C207-20A0-484B-8F12-E3C379D2F0F1}" srcOrd="1" destOrd="0" presId="urn:microsoft.com/office/officeart/2005/8/layout/hierarchy1"/>
    <dgm:cxn modelId="{D5CC3349-24C4-4690-9415-1E44C373EE07}" type="presParOf" srcId="{28B02BAE-D814-4D1F-8CBF-43D2F8E14198}" destId="{CAA38DFB-2A98-4B16-851B-1D0AA8333BA4}" srcOrd="1" destOrd="0" presId="urn:microsoft.com/office/officeart/2005/8/layout/hierarchy1"/>
    <dgm:cxn modelId="{4E126615-3BC6-4C91-9EDC-A6D30E6FCDDA}" type="presParOf" srcId="{0A9BB134-0DBA-4CB7-A683-B91C8DB50234}" destId="{ABFE107F-478D-41AA-9305-EA1D78D27DF7}" srcOrd="2" destOrd="0" presId="urn:microsoft.com/office/officeart/2005/8/layout/hierarchy1"/>
    <dgm:cxn modelId="{F1B91061-2470-4D43-B669-3D0BA3DE36FD}" type="presParOf" srcId="{0A9BB134-0DBA-4CB7-A683-B91C8DB50234}" destId="{DBFD7CDC-DDF3-4A75-8D15-89369565F8C5}" srcOrd="3" destOrd="0" presId="urn:microsoft.com/office/officeart/2005/8/layout/hierarchy1"/>
    <dgm:cxn modelId="{AAF5A344-2BF4-413F-967D-BF7E1B3E816A}" type="presParOf" srcId="{DBFD7CDC-DDF3-4A75-8D15-89369565F8C5}" destId="{C2791EDA-BAA3-4CA7-A231-75F9BD108671}" srcOrd="0" destOrd="0" presId="urn:microsoft.com/office/officeart/2005/8/layout/hierarchy1"/>
    <dgm:cxn modelId="{72E261E5-0768-4FF0-8F50-50381AA56C40}" type="presParOf" srcId="{C2791EDA-BAA3-4CA7-A231-75F9BD108671}" destId="{B06ED7F2-FC81-4181-905D-DAE5F45BCE58}" srcOrd="0" destOrd="0" presId="urn:microsoft.com/office/officeart/2005/8/layout/hierarchy1"/>
    <dgm:cxn modelId="{4716BA9F-8ECF-4166-86D3-C00C5C07BE21}" type="presParOf" srcId="{C2791EDA-BAA3-4CA7-A231-75F9BD108671}" destId="{18B7DAAD-2545-4992-8A78-512EAB18337B}" srcOrd="1" destOrd="0" presId="urn:microsoft.com/office/officeart/2005/8/layout/hierarchy1"/>
    <dgm:cxn modelId="{C2D1C8F6-34F3-4480-BD69-92815BF56DB1}" type="presParOf" srcId="{DBFD7CDC-DDF3-4A75-8D15-89369565F8C5}" destId="{4F9D86EC-4F38-4C53-9DBD-FB1170A99579}" srcOrd="1" destOrd="0" presId="urn:microsoft.com/office/officeart/2005/8/layout/hierarchy1"/>
    <dgm:cxn modelId="{AD9F4C00-1C96-4AC9-9809-B72FE4BA6CEC}" type="presParOf" srcId="{0A9BB134-0DBA-4CB7-A683-B91C8DB50234}" destId="{C3A8A28B-7887-4483-9958-799F40A2F536}" srcOrd="4" destOrd="0" presId="urn:microsoft.com/office/officeart/2005/8/layout/hierarchy1"/>
    <dgm:cxn modelId="{F4C014C7-A828-4758-A2FF-56AAA8F9735C}" type="presParOf" srcId="{0A9BB134-0DBA-4CB7-A683-B91C8DB50234}" destId="{7AFBE143-A9D0-43C9-BFB7-79ACD49DAD13}" srcOrd="5" destOrd="0" presId="urn:microsoft.com/office/officeart/2005/8/layout/hierarchy1"/>
    <dgm:cxn modelId="{1DCC1337-49C1-4180-B429-EAFB45DAB645}" type="presParOf" srcId="{7AFBE143-A9D0-43C9-BFB7-79ACD49DAD13}" destId="{E3F5116C-11D7-4E1C-90D8-DF8B3818462F}" srcOrd="0" destOrd="0" presId="urn:microsoft.com/office/officeart/2005/8/layout/hierarchy1"/>
    <dgm:cxn modelId="{D5F48E91-3FEF-4F66-B55F-2A1234B22DF0}" type="presParOf" srcId="{E3F5116C-11D7-4E1C-90D8-DF8B3818462F}" destId="{436357A5-A946-4556-BA3E-A2906D2C2584}" srcOrd="0" destOrd="0" presId="urn:microsoft.com/office/officeart/2005/8/layout/hierarchy1"/>
    <dgm:cxn modelId="{4D24C75E-1EE0-4A7F-9F7F-F6CD974B2DA1}" type="presParOf" srcId="{E3F5116C-11D7-4E1C-90D8-DF8B3818462F}" destId="{1CC1C32E-FB83-4937-8A30-A6D020B437F1}" srcOrd="1" destOrd="0" presId="urn:microsoft.com/office/officeart/2005/8/layout/hierarchy1"/>
    <dgm:cxn modelId="{C4AC9458-3591-400A-A141-3EEE8A161734}" type="presParOf" srcId="{7AFBE143-A9D0-43C9-BFB7-79ACD49DAD13}" destId="{75625C6A-727A-4D92-8201-6F59FB909AE7}" srcOrd="1" destOrd="0" presId="urn:microsoft.com/office/officeart/2005/8/layout/hierarchy1"/>
    <dgm:cxn modelId="{F241A932-0D61-44F6-BEE8-3E4B65159DFF}" type="presParOf" srcId="{0A9BB134-0DBA-4CB7-A683-B91C8DB50234}" destId="{5CF27488-2AC0-493A-8CD9-B431CFD85202}" srcOrd="6" destOrd="0" presId="urn:microsoft.com/office/officeart/2005/8/layout/hierarchy1"/>
    <dgm:cxn modelId="{6F3DCA2C-C9A0-4F9D-BA3E-6B1208C840F6}" type="presParOf" srcId="{0A9BB134-0DBA-4CB7-A683-B91C8DB50234}" destId="{D94618A3-C565-4DFD-AED6-EE3CEA12E4CB}" srcOrd="7" destOrd="0" presId="urn:microsoft.com/office/officeart/2005/8/layout/hierarchy1"/>
    <dgm:cxn modelId="{81034614-2CD6-48D1-AD20-EF9B794B7F23}" type="presParOf" srcId="{D94618A3-C565-4DFD-AED6-EE3CEA12E4CB}" destId="{DAFC94B1-07D7-475E-849C-9E5E1EA0261D}" srcOrd="0" destOrd="0" presId="urn:microsoft.com/office/officeart/2005/8/layout/hierarchy1"/>
    <dgm:cxn modelId="{BC92E066-D0ED-48AD-ABED-849366B102C2}" type="presParOf" srcId="{DAFC94B1-07D7-475E-849C-9E5E1EA0261D}" destId="{AD197344-08B5-4C29-9E07-12E115E54A46}" srcOrd="0" destOrd="0" presId="urn:microsoft.com/office/officeart/2005/8/layout/hierarchy1"/>
    <dgm:cxn modelId="{AD308FFA-CE2C-4D84-B2EE-125E98E6F85C}" type="presParOf" srcId="{DAFC94B1-07D7-475E-849C-9E5E1EA0261D}" destId="{97482062-61A7-49EB-962E-6E3009718BC2}" srcOrd="1" destOrd="0" presId="urn:microsoft.com/office/officeart/2005/8/layout/hierarchy1"/>
    <dgm:cxn modelId="{EA0C95AE-777E-42FB-B49D-556F947FC937}" type="presParOf" srcId="{D94618A3-C565-4DFD-AED6-EE3CEA12E4CB}" destId="{0A01167C-7E0D-44F6-82BB-5AB69E23426E}" srcOrd="1" destOrd="0" presId="urn:microsoft.com/office/officeart/2005/8/layout/hierarchy1"/>
    <dgm:cxn modelId="{F8732A9B-6ABB-4BE5-B1FD-FA97AAE0F8A1}" type="presParOf" srcId="{0A9BB134-0DBA-4CB7-A683-B91C8DB50234}" destId="{EE1C8738-5EA8-40F1-A17A-F8538746B72F}" srcOrd="8" destOrd="0" presId="urn:microsoft.com/office/officeart/2005/8/layout/hierarchy1"/>
    <dgm:cxn modelId="{AFDB43EB-DB36-4C84-834F-6DD6FF57EAAE}" type="presParOf" srcId="{0A9BB134-0DBA-4CB7-A683-B91C8DB50234}" destId="{82D826AA-96E0-4CC4-9A3B-A94D7AA3F414}" srcOrd="9" destOrd="0" presId="urn:microsoft.com/office/officeart/2005/8/layout/hierarchy1"/>
    <dgm:cxn modelId="{238E196B-2DA8-4532-AB87-196FFE07461D}" type="presParOf" srcId="{82D826AA-96E0-4CC4-9A3B-A94D7AA3F414}" destId="{3356F414-A4DD-4F7B-AB4E-9D583524E656}" srcOrd="0" destOrd="0" presId="urn:microsoft.com/office/officeart/2005/8/layout/hierarchy1"/>
    <dgm:cxn modelId="{A2334C29-1B5E-4F98-A555-797567FAA9B5}" type="presParOf" srcId="{3356F414-A4DD-4F7B-AB4E-9D583524E656}" destId="{1A680071-460E-4C80-8D50-47A6FA780FC0}" srcOrd="0" destOrd="0" presId="urn:microsoft.com/office/officeart/2005/8/layout/hierarchy1"/>
    <dgm:cxn modelId="{B8AC47FB-1B87-489A-ADF8-0485EA65208A}" type="presParOf" srcId="{3356F414-A4DD-4F7B-AB4E-9D583524E656}" destId="{B3CB0255-AACC-418E-86C1-18B70A073C67}" srcOrd="1" destOrd="0" presId="urn:microsoft.com/office/officeart/2005/8/layout/hierarchy1"/>
    <dgm:cxn modelId="{02AE7E78-4148-4710-A6E2-CD91F1971A34}" type="presParOf" srcId="{82D826AA-96E0-4CC4-9A3B-A94D7AA3F414}" destId="{638718B5-CF64-4198-AC42-15A05009D769}"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0EA869F-E72F-4A4C-9556-0064C16B1DF2}" type="datetimeFigureOut">
              <a:rPr lang="en-US" smtClean="0"/>
              <a:pPr/>
              <a:t>11/4/2010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07F1247-31D3-49CE-A9BB-BA4F371FC70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559EBC2-92A0-4681-BC89-E4F39BBD9CE2}" type="datetimeFigureOut">
              <a:rPr lang="en-US" smtClean="0"/>
              <a:pPr/>
              <a:t>11/4/2010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080FE06-883E-4F55-B54C-AB42D98A3B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7820F5-8868-482F-8861-361664577C2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7820F5-8868-482F-8861-361664577C2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0FE06-883E-4F55-B54C-AB42D98A3B0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755D569-7349-4604-B96B-EADCD0D2A903}" type="datetime1">
              <a:rPr lang="en-US" smtClean="0"/>
              <a:pPr/>
              <a:t>11/4/2010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B2CD75E-3886-497A-B461-462DC3D8E45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E68BAE-4D35-41B9-87AD-5EC2A4C637AF}" type="datetime1">
              <a:rPr lang="en-US" smtClean="0"/>
              <a:pPr/>
              <a:t>11/4/2010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CD75E-3886-497A-B461-462DC3D8E4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B2CD75E-3886-497A-B461-462DC3D8E45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3F2049-F8B9-4D8C-BEE8-DD2DC36CFEB7}" type="datetime1">
              <a:rPr lang="en-US" smtClean="0"/>
              <a:pPr/>
              <a:t>11/4/2010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8477826-578C-42E4-97BF-C3EC26B384AC}" type="datetime1">
              <a:rPr lang="en-US" smtClean="0"/>
              <a:pPr/>
              <a:t>11/4/2010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B2CD75E-3886-497A-B461-462DC3D8E45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6A96E62-F4DE-490D-B2E9-8544A93AFDFA}" type="datetime1">
              <a:rPr lang="en-US" smtClean="0"/>
              <a:pPr/>
              <a:t>11/4/2010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B2CD75E-3886-497A-B461-462DC3D8E45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B86D03F-974B-418A-9A58-D2DD8FAD1AEF}" type="datetime1">
              <a:rPr lang="en-US" smtClean="0"/>
              <a:pPr/>
              <a:t>11/4/2010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CD75E-3886-497A-B461-462DC3D8E45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0A03AE0-F9AB-4BE9-973B-B5558A8D0BD6}" type="datetime1">
              <a:rPr lang="en-US" smtClean="0"/>
              <a:pPr/>
              <a:t>11/4/2010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B2CD75E-3886-497A-B461-462DC3D8E45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1E11C4-8DA6-4372-B855-64BFD60A1496}" type="datetime1">
              <a:rPr lang="en-US" smtClean="0"/>
              <a:pPr/>
              <a:t>11/4/2010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AB2CD75E-3886-497A-B461-462DC3D8E4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163FCED-4F6C-4426-B97F-0070CB7C7A62}" type="datetime1">
              <a:rPr lang="en-US" smtClean="0"/>
              <a:pPr/>
              <a:t>11/4/2010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B2CD75E-3886-497A-B461-462DC3D8E4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B2CD75E-3886-497A-B461-462DC3D8E45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D1EADDF-7F3A-4D18-A0C2-48EDCD4674C2}" type="datetime1">
              <a:rPr lang="en-US" smtClean="0"/>
              <a:pPr/>
              <a:t>11/4/2010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B2CD75E-3886-497A-B461-462DC3D8E45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6370446-6B10-42A9-899C-4A1C841B4620}" type="datetime1">
              <a:rPr lang="en-US" smtClean="0"/>
              <a:pPr/>
              <a:t>11/4/2010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0E68E9B-80C0-4E3D-BAEC-487B45373961}" type="datetime1">
              <a:rPr lang="en-US" smtClean="0"/>
              <a:pPr/>
              <a:t>11/4/2010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B2CD75E-3886-497A-B461-462DC3D8E45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2376" y="4114800"/>
            <a:ext cx="7772400" cy="1295400"/>
          </a:xfrm>
        </p:spPr>
        <p:txBody>
          <a:bodyPr>
            <a:normAutofit fontScale="77500" lnSpcReduction="20000"/>
          </a:bodyPr>
          <a:lstStyle/>
          <a:p>
            <a:r>
              <a:rPr lang="en-US" sz="2800" dirty="0" smtClean="0"/>
              <a:t>November 5, 2010</a:t>
            </a:r>
          </a:p>
          <a:p>
            <a:r>
              <a:rPr lang="en-US" sz="2800" dirty="0" err="1" smtClean="0"/>
              <a:t>Kisber</a:t>
            </a:r>
            <a:r>
              <a:rPr lang="en-US" sz="2800" dirty="0" smtClean="0"/>
              <a:t> room</a:t>
            </a:r>
          </a:p>
          <a:p>
            <a:r>
              <a:rPr lang="en-US" sz="2800" dirty="0" smtClean="0"/>
              <a:t>Jackson state community college</a:t>
            </a:r>
            <a:endParaRPr lang="en-US" sz="2800" dirty="0"/>
          </a:p>
        </p:txBody>
      </p:sp>
      <p:sp>
        <p:nvSpPr>
          <p:cNvPr id="2" name="Title 1"/>
          <p:cNvSpPr>
            <a:spLocks noGrp="1"/>
          </p:cNvSpPr>
          <p:nvPr>
            <p:ph type="ctrTitle"/>
          </p:nvPr>
        </p:nvSpPr>
        <p:spPr/>
        <p:txBody>
          <a:bodyPr>
            <a:normAutofit fontScale="90000"/>
          </a:bodyPr>
          <a:lstStyle/>
          <a:p>
            <a:r>
              <a:rPr lang="en-US" dirty="0" smtClean="0"/>
              <a:t>2010-2011 </a:t>
            </a:r>
            <a:r>
              <a:rPr lang="en-US" dirty="0" smtClean="0"/>
              <a:t>JSCC</a:t>
            </a:r>
            <a:br>
              <a:rPr lang="en-US" dirty="0" smtClean="0"/>
            </a:br>
            <a:r>
              <a:rPr lang="en-US" dirty="0" smtClean="0"/>
              <a:t>Computer Information Systems Advisory </a:t>
            </a:r>
            <a:r>
              <a:rPr lang="en-US" dirty="0" smtClean="0"/>
              <a:t>Board Meeting</a:t>
            </a:r>
            <a:endParaRPr lang="en-US" dirty="0"/>
          </a:p>
        </p:txBody>
      </p:sp>
      <p:sp>
        <p:nvSpPr>
          <p:cNvPr id="4" name="Slide Number Placeholder 3"/>
          <p:cNvSpPr>
            <a:spLocks noGrp="1"/>
          </p:cNvSpPr>
          <p:nvPr>
            <p:ph type="sldNum" sz="quarter" idx="12"/>
          </p:nvPr>
        </p:nvSpPr>
        <p:spPr/>
        <p:txBody>
          <a:bodyPr/>
          <a:lstStyle/>
          <a:p>
            <a:fld id="{AB2CD75E-3886-497A-B461-462DC3D8E45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Alternative Funding Sources</a:t>
            </a:r>
            <a:endParaRPr lang="en-US" dirty="0"/>
          </a:p>
        </p:txBody>
      </p:sp>
      <p:sp>
        <p:nvSpPr>
          <p:cNvPr id="3" name="Content Placeholder 2"/>
          <p:cNvSpPr>
            <a:spLocks noGrp="1"/>
          </p:cNvSpPr>
          <p:nvPr>
            <p:ph sz="quarter" idx="1"/>
          </p:nvPr>
        </p:nvSpPr>
        <p:spPr>
          <a:xfrm>
            <a:off x="457200" y="1676400"/>
            <a:ext cx="8229600" cy="4449763"/>
          </a:xfrm>
        </p:spPr>
        <p:txBody>
          <a:bodyPr>
            <a:normAutofit fontScale="85000" lnSpcReduction="20000"/>
          </a:bodyPr>
          <a:lstStyle/>
          <a:p>
            <a:pPr>
              <a:buNone/>
            </a:pPr>
            <a:endParaRPr lang="en-US" dirty="0" smtClean="0"/>
          </a:p>
          <a:p>
            <a:pPr>
              <a:buNone/>
            </a:pPr>
            <a:r>
              <a:rPr lang="en-US" dirty="0" smtClean="0"/>
              <a:t>Partnerships</a:t>
            </a:r>
          </a:p>
          <a:p>
            <a:pPr>
              <a:buNone/>
            </a:pPr>
            <a:endParaRPr lang="en-US" dirty="0" smtClean="0"/>
          </a:p>
          <a:p>
            <a:pPr>
              <a:buNone/>
            </a:pPr>
            <a:r>
              <a:rPr lang="en-US" dirty="0" smtClean="0"/>
              <a:t>CSEC National Science Foundation</a:t>
            </a:r>
            <a:br>
              <a:rPr lang="en-US" dirty="0" smtClean="0"/>
            </a:br>
            <a:endParaRPr lang="en-US" dirty="0" smtClean="0"/>
          </a:p>
          <a:p>
            <a:pPr>
              <a:buNone/>
            </a:pPr>
            <a:r>
              <a:rPr lang="en-US" dirty="0" smtClean="0"/>
              <a:t>Perkins </a:t>
            </a:r>
            <a:r>
              <a:rPr lang="en-US" dirty="0" smtClean="0"/>
              <a:t>IV </a:t>
            </a:r>
            <a:r>
              <a:rPr lang="en-US" dirty="0" smtClean="0"/>
              <a:t>Reserve Grant</a:t>
            </a:r>
            <a:endParaRPr lang="en-US" dirty="0" smtClean="0"/>
          </a:p>
          <a:p>
            <a:pPr>
              <a:buNone/>
            </a:pPr>
            <a:endParaRPr lang="en-US" dirty="0" smtClean="0"/>
          </a:p>
          <a:p>
            <a:pPr>
              <a:buNone/>
            </a:pPr>
            <a:r>
              <a:rPr lang="en-US" dirty="0" smtClean="0"/>
              <a:t>Center of Emphasis</a:t>
            </a:r>
          </a:p>
          <a:p>
            <a:pPr>
              <a:buNone/>
            </a:pPr>
            <a:endParaRPr lang="en-US" dirty="0" smtClean="0"/>
          </a:p>
          <a:p>
            <a:pPr>
              <a:buNone/>
            </a:pPr>
            <a:r>
              <a:rPr lang="en-US" dirty="0" smtClean="0"/>
              <a:t>Green Jobs Energy </a:t>
            </a:r>
            <a:r>
              <a:rPr lang="en-US" dirty="0" smtClean="0"/>
              <a:t>Grant</a:t>
            </a:r>
          </a:p>
          <a:p>
            <a:pPr>
              <a:buNone/>
            </a:pPr>
            <a:endParaRPr lang="en-US" dirty="0" smtClean="0"/>
          </a:p>
          <a:p>
            <a:pPr>
              <a:buNone/>
            </a:pPr>
            <a:r>
              <a:rPr lang="en-US" dirty="0" smtClean="0"/>
              <a:t>Looking into scholarship STEM grants.</a:t>
            </a:r>
            <a:endParaRPr lang="en-US" dirty="0"/>
          </a:p>
        </p:txBody>
      </p:sp>
      <p:pic>
        <p:nvPicPr>
          <p:cNvPr id="5122" name="Picture 2" descr="C:\Documents and Settings\tmesser\Local Settings\Temporary Internet Files\Content.IE5\S1ARARKD\MCBS01288_0000[1].wmf"/>
          <p:cNvPicPr>
            <a:picLocks noChangeAspect="1" noChangeArrowheads="1"/>
          </p:cNvPicPr>
          <p:nvPr/>
        </p:nvPicPr>
        <p:blipFill>
          <a:blip r:embed="rId3"/>
          <a:srcRect/>
          <a:stretch>
            <a:fillRect/>
          </a:stretch>
        </p:blipFill>
        <p:spPr bwMode="auto">
          <a:xfrm>
            <a:off x="5715000" y="1981200"/>
            <a:ext cx="2895600" cy="4064814"/>
          </a:xfrm>
          <a:prstGeom prst="rect">
            <a:avLst/>
          </a:prstGeom>
          <a:noFill/>
        </p:spPr>
      </p:pic>
      <p:sp>
        <p:nvSpPr>
          <p:cNvPr id="5" name="Slide Number Placeholder 4"/>
          <p:cNvSpPr>
            <a:spLocks noGrp="1"/>
          </p:cNvSpPr>
          <p:nvPr>
            <p:ph type="sldNum" sz="quarter" idx="12"/>
          </p:nvPr>
        </p:nvSpPr>
        <p:spPr/>
        <p:txBody>
          <a:bodyPr/>
          <a:lstStyle/>
          <a:p>
            <a:fld id="{AB2CD75E-3886-497A-B461-462DC3D8E45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B2CD75E-3886-497A-B461-462DC3D8E45B}" type="slidenum">
              <a:rPr lang="en-US" smtClean="0"/>
              <a:pPr/>
              <a:t>11</a:t>
            </a:fld>
            <a:endParaRPr lang="en-US"/>
          </a:p>
        </p:txBody>
      </p:sp>
      <p:sp>
        <p:nvSpPr>
          <p:cNvPr id="5" name="Rectangle 2"/>
          <p:cNvSpPr>
            <a:spLocks noGrp="1" noRot="1" noChangeArrowheads="1"/>
          </p:cNvSpPr>
          <p:nvPr>
            <p:ph type="title"/>
          </p:nvPr>
        </p:nvSpPr>
        <p:spPr>
          <a:xfrm>
            <a:off x="457200" y="244475"/>
            <a:ext cx="8385175" cy="746125"/>
          </a:xfrm>
        </p:spPr>
        <p:txBody>
          <a:bodyPr/>
          <a:lstStyle/>
          <a:p>
            <a:r>
              <a:rPr lang="en-US" dirty="0"/>
              <a:t>Cisco Academy</a:t>
            </a:r>
          </a:p>
        </p:txBody>
      </p:sp>
      <p:sp>
        <p:nvSpPr>
          <p:cNvPr id="6" name="Rectangle 3"/>
          <p:cNvSpPr txBox="1">
            <a:spLocks noRot="1" noChangeArrowheads="1"/>
          </p:cNvSpPr>
          <p:nvPr/>
        </p:nvSpPr>
        <p:spPr>
          <a:xfrm>
            <a:off x="838200" y="1905000"/>
            <a:ext cx="8007350" cy="41910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Cisco Regional Academy</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CCNA and IT Essentials</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25 CCNA Local Academies (up from 17 two years ago)</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800" b="0" i="0" u="none" strike="noStrike" kern="1200" cap="none" spc="0" normalizeH="0" baseline="0" noProof="0" dirty="0" smtClean="0">
                <a:ln>
                  <a:noFill/>
                </a:ln>
                <a:solidFill>
                  <a:schemeClr val="tx2"/>
                </a:solidFill>
                <a:effectLst/>
                <a:uLnTx/>
                <a:uFillTx/>
                <a:latin typeface="+mn-lt"/>
                <a:ea typeface="+mn-ea"/>
                <a:cs typeface="+mn-cs"/>
              </a:rPr>
              <a:t>8 IT Essentials Local Academies	</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B2CD75E-3886-497A-B461-462DC3D8E45B}" type="slidenum">
              <a:rPr lang="en-US" smtClean="0"/>
              <a:pPr/>
              <a:t>12</a:t>
            </a:fld>
            <a:endParaRPr lang="en-US"/>
          </a:p>
        </p:txBody>
      </p:sp>
      <p:sp>
        <p:nvSpPr>
          <p:cNvPr id="5" name="Rectangle 2"/>
          <p:cNvSpPr>
            <a:spLocks noGrp="1" noRot="1" noChangeArrowheads="1"/>
          </p:cNvSpPr>
          <p:nvPr>
            <p:ph type="title"/>
          </p:nvPr>
        </p:nvSpPr>
        <p:spPr>
          <a:xfrm>
            <a:off x="457200" y="244475"/>
            <a:ext cx="8385175" cy="669925"/>
          </a:xfrm>
        </p:spPr>
        <p:txBody>
          <a:bodyPr/>
          <a:lstStyle/>
          <a:p>
            <a:r>
              <a:rPr lang="en-US"/>
              <a:t>Partnerships	</a:t>
            </a:r>
          </a:p>
        </p:txBody>
      </p:sp>
      <p:sp>
        <p:nvSpPr>
          <p:cNvPr id="6" name="Rectangle 3"/>
          <p:cNvSpPr txBox="1">
            <a:spLocks noRot="1" noChangeArrowheads="1"/>
          </p:cNvSpPr>
          <p:nvPr/>
        </p:nvSpPr>
        <p:spPr>
          <a:xfrm>
            <a:off x="838200" y="1905000"/>
            <a:ext cx="8007350" cy="41910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Business and Industry</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Tennessee Technology Centers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High Schools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Community Colleges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Universities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Government agencies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B2CD75E-3886-497A-B461-462DC3D8E45B}" type="slidenum">
              <a:rPr lang="en-US" smtClean="0"/>
              <a:pPr/>
              <a:t>13</a:t>
            </a:fld>
            <a:endParaRPr lang="en-US"/>
          </a:p>
        </p:txBody>
      </p:sp>
      <p:sp>
        <p:nvSpPr>
          <p:cNvPr id="5" name="Rectangle 2"/>
          <p:cNvSpPr>
            <a:spLocks noGrp="1" noRot="1" noChangeArrowheads="1"/>
          </p:cNvSpPr>
          <p:nvPr>
            <p:ph type="title"/>
          </p:nvPr>
        </p:nvSpPr>
        <p:spPr>
          <a:xfrm>
            <a:off x="457200" y="244475"/>
            <a:ext cx="8385175" cy="822325"/>
          </a:xfrm>
        </p:spPr>
        <p:txBody>
          <a:bodyPr>
            <a:normAutofit fontScale="90000"/>
          </a:bodyPr>
          <a:lstStyle/>
          <a:p>
            <a:pPr algn="ctr"/>
            <a:r>
              <a:rPr lang="en-US" dirty="0"/>
              <a:t>Cyber Security Education Consortium	(CSEC)</a:t>
            </a:r>
          </a:p>
        </p:txBody>
      </p:sp>
      <p:sp>
        <p:nvSpPr>
          <p:cNvPr id="6" name="Rectangle 3"/>
          <p:cNvSpPr txBox="1">
            <a:spLocks noRot="1" noChangeArrowheads="1"/>
          </p:cNvSpPr>
          <p:nvPr/>
        </p:nvSpPr>
        <p:spPr>
          <a:xfrm>
            <a:off x="609600" y="1905000"/>
            <a:ext cx="8235950" cy="4419600"/>
          </a:xfrm>
          <a:prstGeom prst="rect">
            <a:avLst/>
          </a:prstGeom>
        </p:spPr>
        <p:txBody>
          <a:bodyPr vert="horz">
            <a:normAutofit lnSpcReduction="1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Cyber Security and Digital Forensics Education</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Tennessee CSEC History</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Tennessee Community College Partners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Workshops – 11 total</a:t>
            </a:r>
            <a:r>
              <a:rPr kumimoji="0" lang="en-US" sz="2700" b="0" i="0" u="none" strike="noStrike" kern="1200" cap="none" spc="0" normalizeH="0" noProof="0" dirty="0" smtClean="0">
                <a:ln>
                  <a:noFill/>
                </a:ln>
                <a:solidFill>
                  <a:schemeClr val="tx1"/>
                </a:solidFill>
                <a:effectLst/>
                <a:uLnTx/>
                <a:uFillTx/>
                <a:latin typeface="+mn-lt"/>
                <a:ea typeface="+mn-ea"/>
                <a:cs typeface="+mn-cs"/>
              </a:rPr>
              <a:t> instructor workshops completed, more to follow this summer</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Current Course Offerings – summer JSCC schedule</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Future Initiatives – SCADA (Supervisory</a:t>
            </a:r>
            <a:r>
              <a:rPr kumimoji="0" lang="en-US" sz="2700" b="0" i="0" u="none" strike="noStrike" kern="1200" cap="none" spc="0" normalizeH="0" noProof="0" dirty="0" smtClean="0">
                <a:ln>
                  <a:noFill/>
                </a:ln>
                <a:solidFill>
                  <a:schemeClr val="tx1"/>
                </a:solidFill>
                <a:effectLst/>
                <a:uLnTx/>
                <a:uFillTx/>
                <a:latin typeface="+mn-lt"/>
                <a:ea typeface="+mn-ea"/>
                <a:cs typeface="+mn-cs"/>
              </a:rPr>
              <a:t> Control and Data Acquisition) course Spring 2011 team teach with Richard Skelton, Industrial Tech </a:t>
            </a:r>
            <a:r>
              <a:rPr lang="en-US" sz="2700" dirty="0" smtClean="0"/>
              <a:t>faculty via Continuing Education</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SCADA System Example</a:t>
            </a:r>
            <a:endParaRPr lang="en-US" dirty="0"/>
          </a:p>
        </p:txBody>
      </p:sp>
      <p:sp>
        <p:nvSpPr>
          <p:cNvPr id="3" name="Slide Number Placeholder 2"/>
          <p:cNvSpPr>
            <a:spLocks noGrp="1"/>
          </p:cNvSpPr>
          <p:nvPr>
            <p:ph type="sldNum" sz="quarter" idx="12"/>
          </p:nvPr>
        </p:nvSpPr>
        <p:spPr/>
        <p:txBody>
          <a:bodyPr/>
          <a:lstStyle/>
          <a:p>
            <a:fld id="{AB2CD75E-3886-497A-B461-462DC3D8E45B}" type="slidenum">
              <a:rPr lang="en-US" smtClean="0"/>
              <a:pPr/>
              <a:t>14</a:t>
            </a:fld>
            <a:endParaRPr lang="en-US"/>
          </a:p>
        </p:txBody>
      </p:sp>
      <p:pic>
        <p:nvPicPr>
          <p:cNvPr id="55298" name="Picture 2" descr="http://www.veesta-world.com/images/img_scada.jpg"/>
          <p:cNvPicPr>
            <a:picLocks noChangeAspect="1" noChangeArrowheads="1"/>
          </p:cNvPicPr>
          <p:nvPr/>
        </p:nvPicPr>
        <p:blipFill>
          <a:blip r:embed="rId2"/>
          <a:srcRect/>
          <a:stretch>
            <a:fillRect/>
          </a:stretch>
        </p:blipFill>
        <p:spPr bwMode="auto">
          <a:xfrm>
            <a:off x="381000" y="1600201"/>
            <a:ext cx="8527923" cy="48768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TAF and Center of Emphasis Support</a:t>
            </a:r>
            <a:endParaRPr lang="en-US" dirty="0"/>
          </a:p>
        </p:txBody>
      </p:sp>
      <p:sp>
        <p:nvSpPr>
          <p:cNvPr id="3" name="Slide Number Placeholder 2"/>
          <p:cNvSpPr>
            <a:spLocks noGrp="1"/>
          </p:cNvSpPr>
          <p:nvPr>
            <p:ph type="sldNum" sz="quarter" idx="12"/>
          </p:nvPr>
        </p:nvSpPr>
        <p:spPr/>
        <p:txBody>
          <a:bodyPr/>
          <a:lstStyle/>
          <a:p>
            <a:fld id="{AB2CD75E-3886-497A-B461-462DC3D8E45B}" type="slidenum">
              <a:rPr lang="en-US" smtClean="0"/>
              <a:pPr/>
              <a:t>15</a:t>
            </a:fld>
            <a:endParaRPr lang="en-US"/>
          </a:p>
        </p:txBody>
      </p:sp>
      <p:sp>
        <p:nvSpPr>
          <p:cNvPr id="4" name="Content Placeholder 3"/>
          <p:cNvSpPr>
            <a:spLocks noGrp="1"/>
          </p:cNvSpPr>
          <p:nvPr>
            <p:ph sz="quarter" idx="1"/>
          </p:nvPr>
        </p:nvSpPr>
        <p:spPr>
          <a:xfrm>
            <a:off x="301752" y="2362200"/>
            <a:ext cx="8503920" cy="3736848"/>
          </a:xfrm>
        </p:spPr>
        <p:txBody>
          <a:bodyPr/>
          <a:lstStyle/>
          <a:p>
            <a:r>
              <a:rPr lang="en-US" dirty="0" smtClean="0"/>
              <a:t>Networking Lab, M242</a:t>
            </a:r>
          </a:p>
          <a:p>
            <a:r>
              <a:rPr lang="en-US" dirty="0" smtClean="0"/>
              <a:t>Mobile computer lab, M246</a:t>
            </a:r>
          </a:p>
          <a:p>
            <a:r>
              <a:rPr lang="en-US" dirty="0" smtClean="0"/>
              <a:t>Various computer programs/training</a:t>
            </a:r>
          </a:p>
          <a:p>
            <a:r>
              <a:rPr lang="en-US" dirty="0" smtClean="0"/>
              <a:t>Faculty development training</a:t>
            </a:r>
          </a:p>
          <a:p>
            <a:r>
              <a:rPr lang="en-US" dirty="0" smtClean="0"/>
              <a:t>CRC Testing Center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Readiness Certificate</a:t>
            </a:r>
            <a:endParaRPr lang="en-US" dirty="0"/>
          </a:p>
        </p:txBody>
      </p:sp>
      <p:sp>
        <p:nvSpPr>
          <p:cNvPr id="3" name="Content Placeholder 2"/>
          <p:cNvSpPr>
            <a:spLocks noGrp="1"/>
          </p:cNvSpPr>
          <p:nvPr>
            <p:ph sz="quarter" idx="1"/>
          </p:nvPr>
        </p:nvSpPr>
        <p:spPr/>
        <p:txBody>
          <a:bodyPr>
            <a:normAutofit fontScale="77500" lnSpcReduction="20000"/>
          </a:bodyPr>
          <a:lstStyle/>
          <a:p>
            <a:r>
              <a:rPr lang="en-US" sz="2800" dirty="0" smtClean="0"/>
              <a:t>ACT has profiled more than 12,000 individual jobs across the country to determine the skills and skill levels needed to succeed in them. According to our findings, three skills are highly important to most jobs: </a:t>
            </a:r>
          </a:p>
          <a:p>
            <a:pPr>
              <a:buFont typeface="Arial" charset="0"/>
              <a:buChar char="•"/>
            </a:pPr>
            <a:r>
              <a:rPr lang="en-US" sz="2800" dirty="0" smtClean="0"/>
              <a:t>Reading for Information</a:t>
            </a:r>
          </a:p>
          <a:p>
            <a:pPr>
              <a:buFont typeface="Arial" charset="0"/>
              <a:buChar char="•"/>
            </a:pPr>
            <a:r>
              <a:rPr lang="en-US" sz="2800" dirty="0" smtClean="0"/>
              <a:t>Applied Mathematics</a:t>
            </a:r>
          </a:p>
          <a:p>
            <a:pPr>
              <a:buFont typeface="Arial" charset="0"/>
              <a:buChar char="•"/>
            </a:pPr>
            <a:r>
              <a:rPr lang="en-US" sz="2800" dirty="0" smtClean="0"/>
              <a:t>Locating Information</a:t>
            </a:r>
          </a:p>
          <a:p>
            <a:r>
              <a:rPr lang="en-US" sz="2800" dirty="0" smtClean="0"/>
              <a:t>A solid foundation of these three skills is essential for a well-qualified workforce.</a:t>
            </a:r>
          </a:p>
          <a:p>
            <a:r>
              <a:rPr lang="en-US" sz="2800" dirty="0" smtClean="0"/>
              <a:t>A recent American Management Association survey found that 38 percent of job applicants taking employer-administered tests lacked the reading and math skills needed in the jobs for which they applied. Information retrieval and problem-solving skills—what the Locating Information test measures—are highly relevant in our information-based business culture.</a:t>
            </a:r>
          </a:p>
          <a:p>
            <a:pPr>
              <a:buFont typeface="Arial" charset="0"/>
              <a:buChar char="•"/>
            </a:pPr>
            <a:endParaRPr lang="en-US" sz="2800" dirty="0"/>
          </a:p>
        </p:txBody>
      </p:sp>
      <p:sp>
        <p:nvSpPr>
          <p:cNvPr id="4" name="Slide Number Placeholder 3"/>
          <p:cNvSpPr>
            <a:spLocks noGrp="1"/>
          </p:cNvSpPr>
          <p:nvPr>
            <p:ph type="sldNum" sz="quarter" idx="12"/>
          </p:nvPr>
        </p:nvSpPr>
        <p:spPr/>
        <p:txBody>
          <a:bodyPr/>
          <a:lstStyle/>
          <a:p>
            <a:fld id="{AB2CD75E-3886-497A-B461-462DC3D8E45B}"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Readiness Certificate</a:t>
            </a:r>
            <a:endParaRPr lang="en-US" dirty="0"/>
          </a:p>
        </p:txBody>
      </p:sp>
      <p:graphicFrame>
        <p:nvGraphicFramePr>
          <p:cNvPr id="4" name="Table 3"/>
          <p:cNvGraphicFramePr>
            <a:graphicFrameLocks noGrp="1"/>
          </p:cNvGraphicFramePr>
          <p:nvPr/>
        </p:nvGraphicFramePr>
        <p:xfrm>
          <a:off x="1143000" y="2571750"/>
          <a:ext cx="6934200" cy="2990852"/>
        </p:xfrm>
        <a:graphic>
          <a:graphicData uri="http://schemas.openxmlformats.org/drawingml/2006/table">
            <a:tbl>
              <a:tblPr/>
              <a:tblGrid>
                <a:gridCol w="2495151"/>
                <a:gridCol w="4439049"/>
              </a:tblGrid>
              <a:tr h="747713">
                <a:tc>
                  <a:txBody>
                    <a:bodyPr/>
                    <a:lstStyle/>
                    <a:p>
                      <a:pPr algn="ctr" rtl="0" fontAlgn="t"/>
                      <a:r>
                        <a:rPr lang="en-US" sz="2600" b="1" i="0" u="none" strike="noStrike">
                          <a:solidFill>
                            <a:srgbClr val="000000"/>
                          </a:solidFill>
                          <a:latin typeface="Book Antiqua"/>
                        </a:rPr>
                        <a:t>Certificate  </a:t>
                      </a:r>
                    </a:p>
                  </a:txBody>
                  <a:tcPr marL="9525" marR="9525" marT="9525" marB="0">
                    <a:lnL>
                      <a:noFill/>
                    </a:lnL>
                    <a:lnR>
                      <a:noFill/>
                    </a:lnR>
                    <a:lnT>
                      <a:noFill/>
                    </a:lnT>
                    <a:lnB>
                      <a:noFill/>
                    </a:lnB>
                    <a:solidFill>
                      <a:srgbClr val="E82134"/>
                    </a:solidFill>
                  </a:tcPr>
                </a:tc>
                <a:tc>
                  <a:txBody>
                    <a:bodyPr/>
                    <a:lstStyle/>
                    <a:p>
                      <a:pPr algn="ctr" rtl="0" fontAlgn="t"/>
                      <a:r>
                        <a:rPr lang="en-US" sz="2600" b="1" i="0" u="none" strike="noStrike">
                          <a:solidFill>
                            <a:srgbClr val="000000"/>
                          </a:solidFill>
                          <a:latin typeface="Book Antiqua"/>
                        </a:rPr>
                        <a:t>WorkKeys Scores</a:t>
                      </a:r>
                    </a:p>
                  </a:txBody>
                  <a:tcPr marL="9525" marR="9525" marT="9525" marB="0">
                    <a:lnL>
                      <a:noFill/>
                    </a:lnL>
                    <a:lnR>
                      <a:noFill/>
                    </a:lnR>
                    <a:lnT>
                      <a:noFill/>
                    </a:lnT>
                    <a:lnB>
                      <a:noFill/>
                    </a:lnB>
                    <a:solidFill>
                      <a:srgbClr val="E82134"/>
                    </a:solidFill>
                  </a:tcPr>
                </a:tc>
              </a:tr>
              <a:tr h="747713">
                <a:tc>
                  <a:txBody>
                    <a:bodyPr/>
                    <a:lstStyle/>
                    <a:p>
                      <a:pPr algn="ctr" rtl="0" fontAlgn="t"/>
                      <a:r>
                        <a:rPr lang="en-US" sz="2600" b="1" i="0" u="none" strike="noStrike">
                          <a:solidFill>
                            <a:srgbClr val="000000"/>
                          </a:solidFill>
                          <a:latin typeface="Book Antiqua"/>
                        </a:rPr>
                        <a:t>Gold </a:t>
                      </a:r>
                    </a:p>
                  </a:txBody>
                  <a:tcPr marL="9525" marR="9525" marT="9525" marB="0">
                    <a:lnL>
                      <a:noFill/>
                    </a:lnL>
                    <a:lnR>
                      <a:noFill/>
                    </a:lnR>
                    <a:lnT>
                      <a:noFill/>
                    </a:lnT>
                    <a:lnB>
                      <a:noFill/>
                    </a:lnB>
                    <a:solidFill>
                      <a:srgbClr val="FFCC33"/>
                    </a:solidFill>
                  </a:tcPr>
                </a:tc>
                <a:tc>
                  <a:txBody>
                    <a:bodyPr/>
                    <a:lstStyle/>
                    <a:p>
                      <a:pPr algn="ctr" rtl="0" fontAlgn="t"/>
                      <a:r>
                        <a:rPr lang="en-US" sz="2600" b="1" i="0" u="none" strike="noStrike">
                          <a:solidFill>
                            <a:srgbClr val="000000"/>
                          </a:solidFill>
                          <a:latin typeface="Book Antiqua"/>
                        </a:rPr>
                        <a:t>5s and above</a:t>
                      </a:r>
                    </a:p>
                  </a:txBody>
                  <a:tcPr marL="9525" marR="9525" marT="9525" marB="0">
                    <a:lnL>
                      <a:noFill/>
                    </a:lnL>
                    <a:lnR>
                      <a:noFill/>
                    </a:lnR>
                    <a:lnT>
                      <a:noFill/>
                    </a:lnT>
                    <a:lnB>
                      <a:noFill/>
                    </a:lnB>
                    <a:solidFill>
                      <a:srgbClr val="FFCC33"/>
                    </a:solidFill>
                  </a:tcPr>
                </a:tc>
              </a:tr>
              <a:tr h="747713">
                <a:tc>
                  <a:txBody>
                    <a:bodyPr/>
                    <a:lstStyle/>
                    <a:p>
                      <a:pPr algn="ctr" rtl="0" fontAlgn="t"/>
                      <a:r>
                        <a:rPr lang="en-US" sz="2600" b="1" i="0" u="none" strike="noStrike">
                          <a:solidFill>
                            <a:srgbClr val="000000"/>
                          </a:solidFill>
                          <a:latin typeface="Book Antiqua"/>
                        </a:rPr>
                        <a:t>Silver</a:t>
                      </a:r>
                    </a:p>
                  </a:txBody>
                  <a:tcPr marL="9525" marR="9525" marT="9525" marB="0">
                    <a:lnL>
                      <a:noFill/>
                    </a:lnL>
                    <a:lnR>
                      <a:noFill/>
                    </a:lnR>
                    <a:lnT>
                      <a:noFill/>
                    </a:lnT>
                    <a:lnB>
                      <a:noFill/>
                    </a:lnB>
                    <a:solidFill>
                      <a:srgbClr val="E4E4E4"/>
                    </a:solidFill>
                  </a:tcPr>
                </a:tc>
                <a:tc>
                  <a:txBody>
                    <a:bodyPr/>
                    <a:lstStyle/>
                    <a:p>
                      <a:pPr algn="ctr" rtl="0" fontAlgn="t"/>
                      <a:r>
                        <a:rPr lang="en-US" sz="2600" b="1" i="0" u="none" strike="noStrike">
                          <a:solidFill>
                            <a:srgbClr val="000000"/>
                          </a:solidFill>
                          <a:latin typeface="Book Antiqua"/>
                        </a:rPr>
                        <a:t>4s and above</a:t>
                      </a:r>
                    </a:p>
                  </a:txBody>
                  <a:tcPr marL="9525" marR="9525" marT="9525" marB="0">
                    <a:lnL>
                      <a:noFill/>
                    </a:lnL>
                    <a:lnR>
                      <a:noFill/>
                    </a:lnR>
                    <a:lnT>
                      <a:noFill/>
                    </a:lnT>
                    <a:lnB>
                      <a:noFill/>
                    </a:lnB>
                    <a:solidFill>
                      <a:srgbClr val="E4E4E4"/>
                    </a:solidFill>
                  </a:tcPr>
                </a:tc>
              </a:tr>
              <a:tr h="747713">
                <a:tc>
                  <a:txBody>
                    <a:bodyPr/>
                    <a:lstStyle/>
                    <a:p>
                      <a:pPr algn="ctr" rtl="0" fontAlgn="t"/>
                      <a:r>
                        <a:rPr lang="en-US" sz="2600" b="1" i="0" u="none" strike="noStrike">
                          <a:solidFill>
                            <a:srgbClr val="000000"/>
                          </a:solidFill>
                          <a:latin typeface="Book Antiqua"/>
                        </a:rPr>
                        <a:t>Bronze</a:t>
                      </a:r>
                    </a:p>
                  </a:txBody>
                  <a:tcPr marL="9525" marR="9525" marT="9525" marB="0">
                    <a:lnL>
                      <a:noFill/>
                    </a:lnL>
                    <a:lnR>
                      <a:noFill/>
                    </a:lnR>
                    <a:lnT>
                      <a:noFill/>
                    </a:lnT>
                    <a:lnB>
                      <a:noFill/>
                    </a:lnB>
                    <a:solidFill>
                      <a:srgbClr val="CC9966"/>
                    </a:solidFill>
                  </a:tcPr>
                </a:tc>
                <a:tc>
                  <a:txBody>
                    <a:bodyPr/>
                    <a:lstStyle/>
                    <a:p>
                      <a:pPr algn="ctr" rtl="0" fontAlgn="t"/>
                      <a:r>
                        <a:rPr lang="en-US" sz="2600" b="1" i="0" u="none" strike="noStrike" dirty="0">
                          <a:solidFill>
                            <a:srgbClr val="000000"/>
                          </a:solidFill>
                          <a:latin typeface="Book Antiqua"/>
                        </a:rPr>
                        <a:t>3s and above</a:t>
                      </a:r>
                    </a:p>
                  </a:txBody>
                  <a:tcPr marL="9525" marR="9525" marT="9525" marB="0">
                    <a:lnL>
                      <a:noFill/>
                    </a:lnL>
                    <a:lnR>
                      <a:noFill/>
                    </a:lnR>
                    <a:lnT>
                      <a:noFill/>
                    </a:lnT>
                    <a:lnB>
                      <a:noFill/>
                    </a:lnB>
                    <a:solidFill>
                      <a:srgbClr val="CC9966"/>
                    </a:solidFill>
                  </a:tcPr>
                </a:tc>
              </a:tr>
            </a:tbl>
          </a:graphicData>
        </a:graphic>
      </p:graphicFrame>
      <p:sp>
        <p:nvSpPr>
          <p:cNvPr id="5" name="Slide Number Placeholder 4"/>
          <p:cNvSpPr>
            <a:spLocks noGrp="1"/>
          </p:cNvSpPr>
          <p:nvPr>
            <p:ph type="sldNum" sz="quarter" idx="12"/>
          </p:nvPr>
        </p:nvSpPr>
        <p:spPr/>
        <p:txBody>
          <a:bodyPr/>
          <a:lstStyle/>
          <a:p>
            <a:fld id="{AB2CD75E-3886-497A-B461-462DC3D8E45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915400" cy="533400"/>
          </a:xfrm>
        </p:spPr>
        <p:txBody>
          <a:bodyPr>
            <a:normAutofit fontScale="90000"/>
          </a:bodyPr>
          <a:lstStyle/>
          <a:p>
            <a:r>
              <a:rPr lang="en-US" dirty="0" smtClean="0"/>
              <a:t>CIS </a:t>
            </a:r>
            <a:r>
              <a:rPr lang="en-US" dirty="0" smtClean="0"/>
              <a:t>Program Curriculum </a:t>
            </a:r>
            <a:r>
              <a:rPr lang="en-US" dirty="0" smtClean="0"/>
              <a:t>Updates</a:t>
            </a:r>
            <a:endParaRPr lang="en-US" dirty="0"/>
          </a:p>
        </p:txBody>
      </p:sp>
      <p:sp>
        <p:nvSpPr>
          <p:cNvPr id="3" name="Content Placeholder 2"/>
          <p:cNvSpPr>
            <a:spLocks noGrp="1"/>
          </p:cNvSpPr>
          <p:nvPr>
            <p:ph sz="quarter" idx="1"/>
          </p:nvPr>
        </p:nvSpPr>
        <p:spPr>
          <a:xfrm>
            <a:off x="0" y="1295400"/>
            <a:ext cx="8915400" cy="5257800"/>
          </a:xfrm>
        </p:spPr>
        <p:txBody>
          <a:bodyPr>
            <a:normAutofit fontScale="92500"/>
          </a:bodyPr>
          <a:lstStyle/>
          <a:p>
            <a:r>
              <a:rPr lang="en-US" dirty="0" smtClean="0"/>
              <a:t>Changed data base curriculum from Access to Oracle.</a:t>
            </a:r>
            <a:endParaRPr lang="en-US" dirty="0" smtClean="0"/>
          </a:p>
          <a:p>
            <a:r>
              <a:rPr lang="en-US" dirty="0" smtClean="0"/>
              <a:t>Renumbered Programming Design &amp; Logic to correlate to second year course</a:t>
            </a:r>
          </a:p>
          <a:p>
            <a:r>
              <a:rPr lang="en-US" dirty="0" smtClean="0"/>
              <a:t>Changed course descriptions of various CIS courses to reflect curriculum improvements</a:t>
            </a:r>
            <a:endParaRPr lang="en-US" dirty="0" smtClean="0"/>
          </a:p>
          <a:p>
            <a:r>
              <a:rPr lang="en-US" dirty="0" smtClean="0"/>
              <a:t>Distance </a:t>
            </a:r>
            <a:r>
              <a:rPr lang="en-US" dirty="0" smtClean="0"/>
              <a:t>Learning Capabilities </a:t>
            </a:r>
            <a:r>
              <a:rPr lang="en-US" dirty="0" smtClean="0"/>
              <a:t>– M246</a:t>
            </a:r>
            <a:endParaRPr lang="en-US" dirty="0" smtClean="0"/>
          </a:p>
          <a:p>
            <a:r>
              <a:rPr lang="en-US" dirty="0" smtClean="0"/>
              <a:t>Redeveloped required internship course, </a:t>
            </a:r>
            <a:r>
              <a:rPr lang="en-US" dirty="0" smtClean="0"/>
              <a:t>CIS 290.  </a:t>
            </a:r>
            <a:r>
              <a:rPr lang="en-US" dirty="0" smtClean="0"/>
              <a:t>Course requires extensive portfolio, as well as placement hours. See next slide for 09/10 partners.</a:t>
            </a:r>
          </a:p>
          <a:p>
            <a:r>
              <a:rPr lang="en-US" dirty="0" smtClean="0"/>
              <a:t>“Career Readiness Certificates” </a:t>
            </a:r>
            <a:r>
              <a:rPr lang="en-US" sz="2600" dirty="0" smtClean="0"/>
              <a:t>to be administered  Fall 2010.</a:t>
            </a:r>
          </a:p>
          <a:p>
            <a:r>
              <a:rPr lang="en-US" dirty="0" smtClean="0"/>
              <a:t>Advertising </a:t>
            </a:r>
            <a:r>
              <a:rPr lang="en-US" dirty="0" smtClean="0"/>
              <a:t>Campaign via </a:t>
            </a:r>
            <a:r>
              <a:rPr lang="en-US" dirty="0" smtClean="0"/>
              <a:t>previous Perkins </a:t>
            </a:r>
            <a:r>
              <a:rPr lang="en-US" dirty="0" smtClean="0"/>
              <a:t>IV grant funds</a:t>
            </a:r>
          </a:p>
          <a:p>
            <a:endParaRPr lang="en-US" dirty="0"/>
          </a:p>
        </p:txBody>
      </p:sp>
      <p:sp>
        <p:nvSpPr>
          <p:cNvPr id="4" name="Slide Number Placeholder 3"/>
          <p:cNvSpPr>
            <a:spLocks noGrp="1"/>
          </p:cNvSpPr>
          <p:nvPr>
            <p:ph type="sldNum" sz="quarter" idx="12"/>
          </p:nvPr>
        </p:nvSpPr>
        <p:spPr/>
        <p:txBody>
          <a:bodyPr/>
          <a:lstStyle/>
          <a:p>
            <a:fld id="{AB2CD75E-3886-497A-B461-462DC3D8E45B}"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B2CD75E-3886-497A-B461-462DC3D8E45B}" type="slidenum">
              <a:rPr lang="en-US" smtClean="0"/>
              <a:pPr/>
              <a:t>19</a:t>
            </a:fld>
            <a:endParaRPr lang="en-US"/>
          </a:p>
        </p:txBody>
      </p:sp>
      <p:sp>
        <p:nvSpPr>
          <p:cNvPr id="5" name="Rectangle 2"/>
          <p:cNvSpPr txBox="1">
            <a:spLocks noRot="1" noChangeArrowheads="1"/>
          </p:cNvSpPr>
          <p:nvPr/>
        </p:nvSpPr>
        <p:spPr>
          <a:xfrm>
            <a:off x="457200" y="244475"/>
            <a:ext cx="8385175" cy="593725"/>
          </a:xfrm>
          <a:prstGeom prst="rect">
            <a:avLst/>
          </a:prstGeom>
        </p:spPr>
        <p:txBody>
          <a:bodyPr vert="horz" anchor="b">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300" b="0" i="0" u="none" strike="noStrike" kern="1200" cap="none" spc="0" normalizeH="0" baseline="0" noProof="0" dirty="0" smtClean="0">
                <a:ln>
                  <a:noFill/>
                </a:ln>
                <a:solidFill>
                  <a:schemeClr val="accent3">
                    <a:shade val="75000"/>
                  </a:schemeClr>
                </a:solidFill>
                <a:effectLst/>
                <a:uLnTx/>
                <a:uFillTx/>
                <a:latin typeface="+mj-lt"/>
                <a:ea typeface="+mj-ea"/>
                <a:cs typeface="+mj-cs"/>
              </a:rPr>
              <a:t>CIS Program Content – 60 hours</a:t>
            </a:r>
            <a:endParaRPr kumimoji="0" lang="en-US" sz="3300" b="0" i="0" u="none" strike="noStrike" kern="1200" cap="none" spc="0" normalizeH="0" baseline="0" noProof="0" dirty="0">
              <a:ln>
                <a:noFill/>
              </a:ln>
              <a:solidFill>
                <a:schemeClr val="accent3">
                  <a:shade val="75000"/>
                </a:schemeClr>
              </a:solidFill>
              <a:effectLst/>
              <a:uLnTx/>
              <a:uFillTx/>
              <a:latin typeface="+mj-lt"/>
              <a:ea typeface="+mj-ea"/>
              <a:cs typeface="+mj-cs"/>
            </a:endParaRPr>
          </a:p>
        </p:txBody>
      </p:sp>
      <p:sp>
        <p:nvSpPr>
          <p:cNvPr id="6" name="Rectangle 3"/>
          <p:cNvSpPr txBox="1">
            <a:spLocks noRot="1" noChangeArrowheads="1"/>
          </p:cNvSpPr>
          <p:nvPr/>
        </p:nvSpPr>
        <p:spPr>
          <a:xfrm>
            <a:off x="838200" y="1905000"/>
            <a:ext cx="8007350" cy="41910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1" i="0" u="none" strike="noStrike" kern="1200" cap="none" spc="0" normalizeH="0" baseline="0" noProof="0" dirty="0" smtClean="0">
                <a:ln>
                  <a:noFill/>
                </a:ln>
                <a:solidFill>
                  <a:schemeClr val="tx1"/>
                </a:solidFill>
                <a:effectLst/>
                <a:uLnTx/>
                <a:uFillTx/>
                <a:latin typeface="+mn-lt"/>
                <a:ea typeface="+mn-ea"/>
                <a:cs typeface="+mn-cs"/>
              </a:rPr>
              <a:t>General Education </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(15 Hours)</a:t>
            </a:r>
          </a:p>
          <a:p>
            <a:pPr marL="731520" lvl="1" indent="-274320">
              <a:spcBef>
                <a:spcPct val="20000"/>
              </a:spcBef>
              <a:buClr>
                <a:schemeClr val="accent1"/>
              </a:buClr>
              <a:buSzPct val="85000"/>
              <a:buFont typeface="Wingdings 2"/>
              <a:buChar char=""/>
            </a:pPr>
            <a:r>
              <a:rPr lang="en-US" sz="2700" noProof="0" dirty="0" smtClean="0"/>
              <a:t>English Comp I</a:t>
            </a:r>
          </a:p>
          <a:p>
            <a:pPr marL="731520" lvl="1" indent="-274320">
              <a:spcBef>
                <a:spcPct val="20000"/>
              </a:spcBef>
              <a:buClr>
                <a:schemeClr val="accent1"/>
              </a:buClr>
              <a:buSzPct val="85000"/>
              <a:buFont typeface="Wingdings 2"/>
              <a:buChar char=""/>
            </a:pPr>
            <a:r>
              <a:rPr kumimoji="0" lang="en-US" sz="2700" b="0" i="0" u="none" strike="noStrike" kern="1200" cap="none" spc="0" normalizeH="0" baseline="0" dirty="0" smtClean="0">
                <a:ln>
                  <a:noFill/>
                </a:ln>
                <a:solidFill>
                  <a:schemeClr val="tx1"/>
                </a:solidFill>
                <a:effectLst/>
                <a:uLnTx/>
                <a:uFillTx/>
                <a:latin typeface="+mn-lt"/>
                <a:ea typeface="+mn-ea"/>
                <a:cs typeface="+mn-cs"/>
              </a:rPr>
              <a:t>Humanities/Fine</a:t>
            </a:r>
            <a:r>
              <a:rPr kumimoji="0" lang="en-US" sz="2700" b="0" i="0" u="none" strike="noStrike" kern="1200" cap="none" spc="0" normalizeH="0" dirty="0" smtClean="0">
                <a:ln>
                  <a:noFill/>
                </a:ln>
                <a:solidFill>
                  <a:schemeClr val="tx1"/>
                </a:solidFill>
                <a:effectLst/>
                <a:uLnTx/>
                <a:uFillTx/>
                <a:latin typeface="+mn-lt"/>
                <a:ea typeface="+mn-ea"/>
                <a:cs typeface="+mn-cs"/>
              </a:rPr>
              <a:t> Arts</a:t>
            </a:r>
          </a:p>
          <a:p>
            <a:pPr marL="731520" lvl="1" indent="-274320">
              <a:spcBef>
                <a:spcPct val="20000"/>
              </a:spcBef>
              <a:buClr>
                <a:schemeClr val="accent1"/>
              </a:buClr>
              <a:buSzPct val="85000"/>
              <a:buFont typeface="Wingdings 2"/>
              <a:buChar char=""/>
            </a:pPr>
            <a:r>
              <a:rPr lang="en-US" sz="2700" baseline="0" noProof="0" dirty="0" smtClean="0"/>
              <a:t>Social</a:t>
            </a:r>
            <a:r>
              <a:rPr lang="en-US" sz="2700" noProof="0" dirty="0" smtClean="0"/>
              <a:t> &amp; Behavior Science</a:t>
            </a:r>
          </a:p>
          <a:p>
            <a:pPr marL="731520" lvl="1" indent="-274320">
              <a:spcBef>
                <a:spcPct val="20000"/>
              </a:spcBef>
              <a:buClr>
                <a:schemeClr val="accent1"/>
              </a:buClr>
              <a:buSzPct val="85000"/>
              <a:buFont typeface="Wingdings 2"/>
              <a:buChar char=""/>
            </a:pPr>
            <a:r>
              <a:rPr kumimoji="0" lang="en-US" sz="2700" b="0" i="0" u="none" strike="noStrike" kern="1200" cap="none" spc="0" normalizeH="0" baseline="0" dirty="0" smtClean="0">
                <a:ln>
                  <a:noFill/>
                </a:ln>
                <a:solidFill>
                  <a:schemeClr val="tx1"/>
                </a:solidFill>
                <a:effectLst/>
                <a:uLnTx/>
                <a:uFillTx/>
                <a:latin typeface="+mn-lt"/>
                <a:ea typeface="+mn-ea"/>
                <a:cs typeface="+mn-cs"/>
              </a:rPr>
              <a:t>Mathematics/Natural</a:t>
            </a:r>
            <a:r>
              <a:rPr kumimoji="0" lang="en-US" sz="2700" b="0" i="0" u="none" strike="noStrike" kern="1200" cap="none" spc="0" normalizeH="0" dirty="0" smtClean="0">
                <a:ln>
                  <a:noFill/>
                </a:ln>
                <a:solidFill>
                  <a:schemeClr val="tx1"/>
                </a:solidFill>
                <a:effectLst/>
                <a:uLnTx/>
                <a:uFillTx/>
                <a:latin typeface="+mn-lt"/>
                <a:ea typeface="+mn-ea"/>
                <a:cs typeface="+mn-cs"/>
              </a:rPr>
              <a:t> Science</a:t>
            </a:r>
          </a:p>
          <a:p>
            <a:pPr marL="731520" lvl="1" indent="-274320">
              <a:spcBef>
                <a:spcPct val="20000"/>
              </a:spcBef>
              <a:buClr>
                <a:schemeClr val="accent1"/>
              </a:buClr>
              <a:buSzPct val="85000"/>
              <a:buFont typeface="Wingdings 2"/>
              <a:buChar char=""/>
            </a:pPr>
            <a:r>
              <a:rPr lang="en-US" sz="2700" baseline="0" noProof="0" dirty="0" smtClean="0"/>
              <a:t>General</a:t>
            </a:r>
            <a:r>
              <a:rPr lang="en-US" sz="2700" noProof="0" dirty="0" smtClean="0"/>
              <a:t> Education Elective</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1" i="0" u="none" strike="noStrike" kern="1200" cap="none" spc="0" normalizeH="0" baseline="0" noProof="0" dirty="0" smtClean="0">
                <a:ln>
                  <a:noFill/>
                </a:ln>
                <a:solidFill>
                  <a:schemeClr val="tx1"/>
                </a:solidFill>
                <a:effectLst/>
                <a:uLnTx/>
                <a:uFillTx/>
                <a:latin typeface="+mn-lt"/>
                <a:ea typeface="+mn-ea"/>
                <a:cs typeface="+mn-cs"/>
              </a:rPr>
              <a:t>CIS Major Core </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(30 Hours)</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1" i="0" u="none" strike="noStrike" kern="1200" cap="none" spc="0" normalizeH="0" baseline="0" noProof="0" dirty="0" smtClean="0">
                <a:ln>
                  <a:noFill/>
                </a:ln>
                <a:solidFill>
                  <a:schemeClr val="tx1"/>
                </a:solidFill>
                <a:effectLst/>
                <a:uLnTx/>
                <a:uFillTx/>
                <a:latin typeface="+mn-lt"/>
                <a:ea typeface="+mn-ea"/>
                <a:cs typeface="+mn-cs"/>
              </a:rPr>
              <a:t>Concentration</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(15)</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685800"/>
            <a:ext cx="8534400" cy="381000"/>
          </a:xfrm>
        </p:spPr>
        <p:txBody>
          <a:bodyPr>
            <a:normAutofit fontScale="90000"/>
          </a:bodyPr>
          <a:lstStyle/>
          <a:p>
            <a:r>
              <a:rPr lang="en-US" dirty="0" smtClean="0"/>
              <a:t>Welcome and Introductions</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Advisory Board Members</a:t>
            </a:r>
          </a:p>
          <a:p>
            <a:r>
              <a:rPr lang="en-US" dirty="0" smtClean="0"/>
              <a:t>Vice- President </a:t>
            </a:r>
            <a:r>
              <a:rPr lang="en-US" dirty="0" smtClean="0"/>
              <a:t>of Jackson State Community College</a:t>
            </a:r>
          </a:p>
          <a:p>
            <a:r>
              <a:rPr lang="en-US" dirty="0" smtClean="0"/>
              <a:t>JSCC Business Faculty and Staff</a:t>
            </a:r>
          </a:p>
          <a:p>
            <a:endParaRPr lang="en-US" dirty="0" smtClean="0"/>
          </a:p>
        </p:txBody>
      </p:sp>
      <p:pic>
        <p:nvPicPr>
          <p:cNvPr id="3075" name="Picture 3" descr="C:\Documents and Settings\tmesser\Local Settings\Temporary Internet Files\Content.IE5\Q94RMPW1\MCj01048820000[1].wmf"/>
          <p:cNvPicPr>
            <a:picLocks noChangeAspect="1" noChangeArrowheads="1"/>
          </p:cNvPicPr>
          <p:nvPr/>
        </p:nvPicPr>
        <p:blipFill>
          <a:blip r:embed="rId3"/>
          <a:srcRect/>
          <a:stretch>
            <a:fillRect/>
          </a:stretch>
        </p:blipFill>
        <p:spPr bwMode="auto">
          <a:xfrm>
            <a:off x="2438400" y="3429000"/>
            <a:ext cx="3394834" cy="2523188"/>
          </a:xfrm>
          <a:prstGeom prst="rect">
            <a:avLst/>
          </a:prstGeom>
          <a:noFill/>
        </p:spPr>
      </p:pic>
      <p:sp>
        <p:nvSpPr>
          <p:cNvPr id="5" name="Slide Number Placeholder 4"/>
          <p:cNvSpPr>
            <a:spLocks noGrp="1"/>
          </p:cNvSpPr>
          <p:nvPr>
            <p:ph type="sldNum" sz="quarter" idx="12"/>
          </p:nvPr>
        </p:nvSpPr>
        <p:spPr/>
        <p:txBody>
          <a:bodyPr/>
          <a:lstStyle/>
          <a:p>
            <a:fld id="{AB2CD75E-3886-497A-B461-462DC3D8E45B}"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checkerboard(across)">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B2CD75E-3886-497A-B461-462DC3D8E45B}" type="slidenum">
              <a:rPr lang="en-US" smtClean="0"/>
              <a:pPr/>
              <a:t>20</a:t>
            </a:fld>
            <a:endParaRPr lang="en-US"/>
          </a:p>
        </p:txBody>
      </p:sp>
      <p:sp>
        <p:nvSpPr>
          <p:cNvPr id="5" name="Rectangle 2"/>
          <p:cNvSpPr txBox="1">
            <a:spLocks noRot="1" noChangeArrowheads="1"/>
          </p:cNvSpPr>
          <p:nvPr/>
        </p:nvSpPr>
        <p:spPr>
          <a:xfrm>
            <a:off x="457200" y="244475"/>
            <a:ext cx="8385175" cy="822325"/>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300" b="0" i="0" u="none" strike="noStrike" kern="1200" cap="none" spc="0" normalizeH="0" baseline="0" noProof="0" dirty="0" smtClean="0">
                <a:ln>
                  <a:noFill/>
                </a:ln>
                <a:solidFill>
                  <a:schemeClr val="accent3">
                    <a:shade val="75000"/>
                  </a:schemeClr>
                </a:solidFill>
                <a:effectLst/>
                <a:uLnTx/>
                <a:uFillTx/>
                <a:latin typeface="+mj-lt"/>
                <a:ea typeface="+mj-ea"/>
                <a:cs typeface="+mj-cs"/>
              </a:rPr>
              <a:t>CIS Major Core</a:t>
            </a:r>
            <a:endParaRPr kumimoji="0" lang="en-US" sz="3300" b="0" i="0" u="none" strike="noStrike" kern="1200" cap="none" spc="0" normalizeH="0" baseline="0" noProof="0" dirty="0">
              <a:ln>
                <a:noFill/>
              </a:ln>
              <a:solidFill>
                <a:schemeClr val="accent3">
                  <a:shade val="75000"/>
                </a:schemeClr>
              </a:solidFill>
              <a:effectLst/>
              <a:uLnTx/>
              <a:uFillTx/>
              <a:latin typeface="+mj-lt"/>
              <a:ea typeface="+mj-ea"/>
              <a:cs typeface="+mj-cs"/>
            </a:endParaRPr>
          </a:p>
        </p:txBody>
      </p:sp>
      <p:graphicFrame>
        <p:nvGraphicFramePr>
          <p:cNvPr id="6" name="Group 106"/>
          <p:cNvGraphicFramePr>
            <a:graphicFrameLocks noGrp="1"/>
          </p:cNvGraphicFramePr>
          <p:nvPr>
            <p:ph idx="1"/>
          </p:nvPr>
        </p:nvGraphicFramePr>
        <p:xfrm>
          <a:off x="838200" y="1524003"/>
          <a:ext cx="6858000" cy="4571998"/>
        </p:xfrm>
        <a:graphic>
          <a:graphicData uri="http://schemas.openxmlformats.org/drawingml/2006/table">
            <a:tbl>
              <a:tblPr/>
              <a:tblGrid>
                <a:gridCol w="1556783"/>
                <a:gridCol w="5301217"/>
              </a:tblGrid>
              <a:tr h="413905">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CIS Major Core (30 Hours)</a:t>
                      </a:r>
                      <a:endParaRPr kumimoji="0" lang="en-US" sz="16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4156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CIS 122</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Integrated Software Applications</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4156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CIS  226 </a:t>
                      </a:r>
                      <a:endParaRPr kumimoji="0" lang="en-US" sz="16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Windows Professional</a:t>
                      </a:r>
                      <a:endParaRPr kumimoji="0" lang="en-US" sz="1600" b="0" i="0" u="none" strike="noStrike" cap="none" normalizeH="0" baseline="0" dirty="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4156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CIS 130</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Programming Design and Logic</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4156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CIS 135 </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Database Systems</a:t>
                      </a:r>
                      <a:endParaRPr kumimoji="0" lang="en-US" sz="1600" b="0" i="0" u="none" strike="noStrike" cap="none" normalizeH="0" baseline="0" dirty="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4156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CIS 145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Linux</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4156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CIS 150</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Web Design/Development</a:t>
                      </a:r>
                    </a:p>
                  </a:txBody>
                  <a:tcPr anchor="b" horzOverflow="overflow">
                    <a:lnL>
                      <a:noFill/>
                    </a:lnL>
                    <a:lnR cap="flat">
                      <a:noFill/>
                    </a:lnR>
                    <a:lnT>
                      <a:noFill/>
                    </a:lnT>
                    <a:lnB>
                      <a:noFill/>
                    </a:lnB>
                    <a:lnTlToBr>
                      <a:noFill/>
                    </a:lnTlToBr>
                    <a:lnBlToTr>
                      <a:noFill/>
                    </a:lnBlToTr>
                    <a:noFill/>
                  </a:tcPr>
                </a:tc>
              </a:tr>
              <a:tr h="417369">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CIS 170</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IT Essentials</a:t>
                      </a:r>
                      <a:endParaRPr kumimoji="0" lang="en-US" sz="1600" b="0" i="0" u="none" strike="noStrike" cap="none" normalizeH="0" baseline="0" dirty="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4156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CIS 175</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Network Technician</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4156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CIS 250</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Network Security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4156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CIS 290</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CIS Internship</a:t>
                      </a:r>
                      <a:endParaRPr kumimoji="0" lang="en-US" sz="1600" b="0" i="0" u="none" strike="noStrike" cap="none" normalizeH="0" baseline="0" dirty="0" smtClean="0">
                        <a:ln>
                          <a:noFill/>
                        </a:ln>
                        <a:solidFill>
                          <a:schemeClr val="tx1"/>
                        </a:solidFill>
                        <a:effectLst/>
                        <a:latin typeface="Arial" charset="0"/>
                      </a:endParaRPr>
                    </a:p>
                  </a:txBody>
                  <a:tcPr anchor="b"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685800"/>
          </a:xfrm>
        </p:spPr>
        <p:txBody>
          <a:bodyPr>
            <a:normAutofit fontScale="90000"/>
          </a:bodyPr>
          <a:lstStyle/>
          <a:p>
            <a:r>
              <a:rPr lang="en-US" dirty="0" smtClean="0"/>
              <a:t>AAS Computer Information Systems:  </a:t>
            </a:r>
            <a:br>
              <a:rPr lang="en-US" dirty="0" smtClean="0"/>
            </a:br>
            <a:r>
              <a:rPr lang="en-US" dirty="0" smtClean="0"/>
              <a:t>5 Concentrations</a:t>
            </a:r>
            <a:endParaRPr lang="en-US" dirty="0"/>
          </a:p>
        </p:txBody>
      </p:sp>
      <p:sp>
        <p:nvSpPr>
          <p:cNvPr id="3" name="Slide Number Placeholder 2"/>
          <p:cNvSpPr>
            <a:spLocks noGrp="1"/>
          </p:cNvSpPr>
          <p:nvPr>
            <p:ph type="sldNum" sz="quarter" idx="12"/>
          </p:nvPr>
        </p:nvSpPr>
        <p:spPr/>
        <p:txBody>
          <a:bodyPr/>
          <a:lstStyle/>
          <a:p>
            <a:fld id="{AB2CD75E-3886-497A-B461-462DC3D8E45B}" type="slidenum">
              <a:rPr lang="en-US" smtClean="0"/>
              <a:pPr/>
              <a:t>21</a:t>
            </a:fld>
            <a:endParaRPr lang="en-US"/>
          </a:p>
        </p:txBody>
      </p:sp>
      <p:sp>
        <p:nvSpPr>
          <p:cNvPr id="6" name="TextBox 5"/>
          <p:cNvSpPr txBox="1"/>
          <p:nvPr/>
        </p:nvSpPr>
        <p:spPr>
          <a:xfrm>
            <a:off x="228600" y="1371600"/>
            <a:ext cx="4419600" cy="2031325"/>
          </a:xfrm>
          <a:prstGeom prst="rect">
            <a:avLst/>
          </a:prstGeom>
          <a:noFill/>
        </p:spPr>
        <p:txBody>
          <a:bodyPr wrap="square" rtlCol="0">
            <a:spAutoFit/>
          </a:bodyPr>
          <a:lstStyle/>
          <a:p>
            <a:pPr marL="342900" lvl="0" indent="-342900" fontAlgn="b">
              <a:spcBef>
                <a:spcPct val="0"/>
              </a:spcBef>
              <a:spcAft>
                <a:spcPct val="0"/>
              </a:spcAft>
            </a:pPr>
            <a:r>
              <a:rPr lang="en-US" b="1" u="sng" dirty="0" smtClean="0">
                <a:cs typeface="Arial" charset="0"/>
              </a:rPr>
              <a:t>PC Support and Help </a:t>
            </a:r>
            <a:r>
              <a:rPr lang="en-US" b="1" u="sng" dirty="0" smtClean="0">
                <a:cs typeface="Arial" charset="0"/>
              </a:rPr>
              <a:t>Desk (15 hours</a:t>
            </a:r>
            <a:r>
              <a:rPr lang="en-US" dirty="0" smtClean="0">
                <a:cs typeface="Arial" charset="0"/>
              </a:rPr>
              <a:t>)</a:t>
            </a:r>
          </a:p>
          <a:p>
            <a:pPr marL="342900" lvl="0" indent="-342900" fontAlgn="b">
              <a:spcBef>
                <a:spcPct val="0"/>
              </a:spcBef>
              <a:spcAft>
                <a:spcPct val="0"/>
              </a:spcAft>
            </a:pPr>
            <a:r>
              <a:rPr lang="en-US" dirty="0" smtClean="0">
                <a:cs typeface="Arial" charset="0"/>
              </a:rPr>
              <a:t>CIS 228  PC Support &amp; Help Desk</a:t>
            </a:r>
          </a:p>
          <a:p>
            <a:pPr marL="342900" lvl="0" indent="-342900" fontAlgn="b">
              <a:spcBef>
                <a:spcPct val="0"/>
              </a:spcBef>
              <a:spcAft>
                <a:spcPct val="0"/>
              </a:spcAft>
            </a:pPr>
            <a:r>
              <a:rPr lang="en-US" dirty="0" smtClean="0">
                <a:cs typeface="Arial" charset="0"/>
              </a:rPr>
              <a:t>CIS 270  IT Technician</a:t>
            </a:r>
          </a:p>
          <a:p>
            <a:pPr marL="342900" lvl="0" indent="-342900" fontAlgn="b">
              <a:spcBef>
                <a:spcPct val="0"/>
              </a:spcBef>
              <a:spcAft>
                <a:spcPct val="0"/>
              </a:spcAft>
            </a:pPr>
            <a:r>
              <a:rPr lang="en-US" dirty="0" smtClean="0">
                <a:cs typeface="Arial" charset="0"/>
              </a:rPr>
              <a:t>CIS Elective</a:t>
            </a:r>
          </a:p>
          <a:p>
            <a:pPr marL="342900" lvl="0" indent="-342900" fontAlgn="b">
              <a:spcBef>
                <a:spcPct val="0"/>
              </a:spcBef>
              <a:spcAft>
                <a:spcPct val="0"/>
              </a:spcAft>
            </a:pPr>
            <a:r>
              <a:rPr lang="en-US" dirty="0" smtClean="0">
                <a:cs typeface="Arial" charset="0"/>
              </a:rPr>
              <a:t>CIS Elective</a:t>
            </a:r>
          </a:p>
          <a:p>
            <a:pPr marL="342900" lvl="0" indent="-342900" fontAlgn="b">
              <a:spcBef>
                <a:spcPct val="0"/>
              </a:spcBef>
              <a:spcAft>
                <a:spcPct val="0"/>
              </a:spcAft>
            </a:pPr>
            <a:r>
              <a:rPr lang="en-US" dirty="0" smtClean="0">
                <a:cs typeface="Arial" charset="0"/>
              </a:rPr>
              <a:t>CIS Elective</a:t>
            </a:r>
            <a:endParaRPr lang="en-US" dirty="0" smtClean="0">
              <a:latin typeface="Arial" charset="0"/>
            </a:endParaRPr>
          </a:p>
        </p:txBody>
      </p:sp>
      <p:sp>
        <p:nvSpPr>
          <p:cNvPr id="8" name="TextBox 7"/>
          <p:cNvSpPr txBox="1"/>
          <p:nvPr/>
        </p:nvSpPr>
        <p:spPr>
          <a:xfrm>
            <a:off x="5029200" y="3429000"/>
            <a:ext cx="3352800" cy="1754326"/>
          </a:xfrm>
          <a:prstGeom prst="rect">
            <a:avLst/>
          </a:prstGeom>
          <a:noFill/>
        </p:spPr>
        <p:txBody>
          <a:bodyPr wrap="square" rtlCol="0">
            <a:spAutoFit/>
          </a:bodyPr>
          <a:lstStyle/>
          <a:p>
            <a:r>
              <a:rPr lang="en-US" b="1" u="sng" dirty="0" smtClean="0"/>
              <a:t>Network Admin (15 hours)</a:t>
            </a:r>
          </a:p>
          <a:p>
            <a:r>
              <a:rPr lang="en-US" dirty="0" smtClean="0"/>
              <a:t>CIS 190 Network Server </a:t>
            </a:r>
            <a:r>
              <a:rPr lang="en-US" dirty="0" err="1" smtClean="0"/>
              <a:t>Adm</a:t>
            </a:r>
            <a:endParaRPr lang="en-US" dirty="0" smtClean="0"/>
          </a:p>
          <a:p>
            <a:r>
              <a:rPr lang="en-US" dirty="0" smtClean="0"/>
              <a:t>CIS 270  IT Technician</a:t>
            </a:r>
          </a:p>
          <a:p>
            <a:r>
              <a:rPr lang="en-US" dirty="0" smtClean="0"/>
              <a:t>CIS Elective</a:t>
            </a:r>
          </a:p>
          <a:p>
            <a:r>
              <a:rPr lang="en-US" dirty="0" smtClean="0"/>
              <a:t>CIS Elective</a:t>
            </a:r>
          </a:p>
          <a:p>
            <a:r>
              <a:rPr lang="en-US" dirty="0" smtClean="0"/>
              <a:t>CIS Elective</a:t>
            </a:r>
            <a:endParaRPr lang="en-US" dirty="0"/>
          </a:p>
        </p:txBody>
      </p:sp>
      <p:sp>
        <p:nvSpPr>
          <p:cNvPr id="9" name="TextBox 8"/>
          <p:cNvSpPr txBox="1"/>
          <p:nvPr/>
        </p:nvSpPr>
        <p:spPr>
          <a:xfrm>
            <a:off x="1828800" y="4800600"/>
            <a:ext cx="3200400" cy="1754326"/>
          </a:xfrm>
          <a:prstGeom prst="rect">
            <a:avLst/>
          </a:prstGeom>
          <a:noFill/>
        </p:spPr>
        <p:txBody>
          <a:bodyPr wrap="square" rtlCol="0">
            <a:spAutoFit/>
          </a:bodyPr>
          <a:lstStyle/>
          <a:p>
            <a:r>
              <a:rPr lang="en-US" b="1" u="sng" dirty="0" smtClean="0"/>
              <a:t>CISCO CCNA (15 hours)</a:t>
            </a:r>
          </a:p>
          <a:p>
            <a:r>
              <a:rPr lang="en-US" dirty="0" smtClean="0"/>
              <a:t>CIS 176  Cisco Routers I</a:t>
            </a:r>
          </a:p>
          <a:p>
            <a:r>
              <a:rPr lang="en-US" dirty="0" smtClean="0"/>
              <a:t>CIS 177  Cisco Routers II</a:t>
            </a:r>
          </a:p>
          <a:p>
            <a:r>
              <a:rPr lang="en-US" dirty="0" smtClean="0"/>
              <a:t>CIS 276  Cisco Routers III</a:t>
            </a:r>
          </a:p>
          <a:p>
            <a:r>
              <a:rPr lang="en-US" dirty="0" smtClean="0"/>
              <a:t>CIS 277  Cisco Routers IV</a:t>
            </a:r>
          </a:p>
          <a:p>
            <a:r>
              <a:rPr lang="en-US" dirty="0" smtClean="0"/>
              <a:t>CIS Elective</a:t>
            </a:r>
            <a:endParaRPr lang="en-US" dirty="0"/>
          </a:p>
        </p:txBody>
      </p:sp>
      <p:sp>
        <p:nvSpPr>
          <p:cNvPr id="10" name="TextBox 9"/>
          <p:cNvSpPr txBox="1"/>
          <p:nvPr/>
        </p:nvSpPr>
        <p:spPr>
          <a:xfrm>
            <a:off x="4876800" y="1524000"/>
            <a:ext cx="3886200" cy="1754326"/>
          </a:xfrm>
          <a:prstGeom prst="rect">
            <a:avLst/>
          </a:prstGeom>
          <a:noFill/>
        </p:spPr>
        <p:txBody>
          <a:bodyPr wrap="square" rtlCol="0">
            <a:spAutoFit/>
          </a:bodyPr>
          <a:lstStyle/>
          <a:p>
            <a:r>
              <a:rPr lang="en-US" b="1" u="sng" dirty="0" smtClean="0"/>
              <a:t>Software Developer (15 hours)</a:t>
            </a:r>
          </a:p>
          <a:p>
            <a:r>
              <a:rPr lang="en-US" dirty="0" smtClean="0"/>
              <a:t>CIS 200  C++</a:t>
            </a:r>
          </a:p>
          <a:p>
            <a:r>
              <a:rPr lang="en-US" dirty="0" smtClean="0"/>
              <a:t>CIS 215  Advanced Database</a:t>
            </a:r>
          </a:p>
          <a:p>
            <a:r>
              <a:rPr lang="en-US" dirty="0" smtClean="0"/>
              <a:t>CIS 230  Visual Basic</a:t>
            </a:r>
          </a:p>
          <a:p>
            <a:r>
              <a:rPr lang="en-US" dirty="0" smtClean="0"/>
              <a:t>CIS Elective</a:t>
            </a:r>
          </a:p>
          <a:p>
            <a:r>
              <a:rPr lang="en-US" dirty="0" smtClean="0"/>
              <a:t>CIS Elective</a:t>
            </a:r>
            <a:endParaRPr lang="en-US" dirty="0"/>
          </a:p>
        </p:txBody>
      </p:sp>
      <p:sp>
        <p:nvSpPr>
          <p:cNvPr id="11" name="TextBox 10"/>
          <p:cNvSpPr txBox="1"/>
          <p:nvPr/>
        </p:nvSpPr>
        <p:spPr>
          <a:xfrm>
            <a:off x="0" y="3429000"/>
            <a:ext cx="5105400" cy="1754326"/>
          </a:xfrm>
          <a:prstGeom prst="rect">
            <a:avLst/>
          </a:prstGeom>
          <a:noFill/>
        </p:spPr>
        <p:txBody>
          <a:bodyPr wrap="square" rtlCol="0">
            <a:spAutoFit/>
          </a:bodyPr>
          <a:lstStyle/>
          <a:p>
            <a:r>
              <a:rPr lang="en-US" b="1" u="sng" dirty="0" smtClean="0"/>
              <a:t>Information Assurance (15 hours)</a:t>
            </a:r>
          </a:p>
          <a:p>
            <a:r>
              <a:rPr lang="en-US" dirty="0" smtClean="0"/>
              <a:t>CIS 156  Principles Information Assurance</a:t>
            </a:r>
          </a:p>
          <a:p>
            <a:r>
              <a:rPr lang="en-US" dirty="0" smtClean="0"/>
              <a:t>CIS 259  Enterprise Security Management</a:t>
            </a:r>
          </a:p>
          <a:p>
            <a:r>
              <a:rPr lang="en-US" dirty="0" smtClean="0"/>
              <a:t>CIS 257 Secure Electronic Commerce</a:t>
            </a:r>
          </a:p>
          <a:p>
            <a:r>
              <a:rPr lang="en-US" dirty="0" smtClean="0"/>
              <a:t>CIS 251  Digital Forensics</a:t>
            </a:r>
          </a:p>
          <a:p>
            <a:r>
              <a:rPr lang="en-US" dirty="0" smtClean="0"/>
              <a:t>CIS Elective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39762"/>
          </a:xfrm>
        </p:spPr>
        <p:txBody>
          <a:bodyPr>
            <a:normAutofit/>
          </a:bodyPr>
          <a:lstStyle/>
          <a:p>
            <a:r>
              <a:rPr lang="en-US" b="1" u="sng" dirty="0" smtClean="0"/>
              <a:t>2009–10 </a:t>
            </a:r>
            <a:r>
              <a:rPr lang="en-US" b="1" u="sng" dirty="0" smtClean="0"/>
              <a:t>CIS </a:t>
            </a:r>
            <a:r>
              <a:rPr lang="en-US" b="1" u="sng" dirty="0" smtClean="0"/>
              <a:t>Internship Partners</a:t>
            </a:r>
            <a:endParaRPr lang="en-US" b="1" u="sng" dirty="0"/>
          </a:p>
        </p:txBody>
      </p:sp>
      <p:sp>
        <p:nvSpPr>
          <p:cNvPr id="3" name="Content Placeholder 2"/>
          <p:cNvSpPr>
            <a:spLocks noGrp="1"/>
          </p:cNvSpPr>
          <p:nvPr>
            <p:ph sz="quarter" idx="1"/>
          </p:nvPr>
        </p:nvSpPr>
        <p:spPr>
          <a:xfrm>
            <a:off x="533400" y="1371600"/>
            <a:ext cx="8229600" cy="5486400"/>
          </a:xfrm>
        </p:spPr>
        <p:txBody>
          <a:bodyPr>
            <a:normAutofit lnSpcReduction="10000"/>
          </a:bodyPr>
          <a:lstStyle/>
          <a:p>
            <a:pPr algn="ctr">
              <a:buNone/>
            </a:pPr>
            <a:r>
              <a:rPr lang="en-US" sz="2000" dirty="0" smtClean="0"/>
              <a:t>AENEAS </a:t>
            </a:r>
          </a:p>
          <a:p>
            <a:pPr algn="ctr">
              <a:buNone/>
            </a:pPr>
            <a:r>
              <a:rPr lang="en-US" sz="2000" dirty="0" smtClean="0"/>
              <a:t>Arizona Web-Hosting Service</a:t>
            </a:r>
          </a:p>
          <a:p>
            <a:pPr algn="ctr">
              <a:buNone/>
            </a:pPr>
            <a:r>
              <a:rPr lang="en-US" sz="2000" dirty="0" smtClean="0"/>
              <a:t>City of Jackson</a:t>
            </a:r>
          </a:p>
          <a:p>
            <a:pPr algn="ctr">
              <a:buNone/>
            </a:pPr>
            <a:r>
              <a:rPr lang="en-US" sz="2000" dirty="0" smtClean="0"/>
              <a:t>DLI Networks &amp; Computers</a:t>
            </a:r>
          </a:p>
          <a:p>
            <a:pPr algn="ctr">
              <a:buNone/>
            </a:pPr>
            <a:r>
              <a:rPr lang="en-US" sz="2000" dirty="0" smtClean="0"/>
              <a:t>Hardeman Co. Board of Education</a:t>
            </a:r>
          </a:p>
          <a:p>
            <a:pPr algn="ctr">
              <a:buNone/>
            </a:pPr>
            <a:r>
              <a:rPr lang="en-US" sz="2000" dirty="0" smtClean="0"/>
              <a:t>Horizon MSA</a:t>
            </a:r>
          </a:p>
          <a:p>
            <a:pPr algn="ctr">
              <a:buNone/>
            </a:pPr>
            <a:r>
              <a:rPr lang="en-US" sz="2000" dirty="0" smtClean="0"/>
              <a:t>Jackson Energy Authority</a:t>
            </a:r>
          </a:p>
          <a:p>
            <a:pPr algn="ctr">
              <a:buNone/>
            </a:pPr>
            <a:r>
              <a:rPr lang="en-US" sz="2000" dirty="0" smtClean="0"/>
              <a:t>JSCC – OIT Department</a:t>
            </a:r>
          </a:p>
          <a:p>
            <a:pPr algn="ctr">
              <a:buNone/>
            </a:pPr>
            <a:r>
              <a:rPr lang="en-US" sz="2000" dirty="0" smtClean="0"/>
              <a:t>Madison County Schools</a:t>
            </a:r>
          </a:p>
          <a:p>
            <a:pPr algn="ctr">
              <a:buNone/>
            </a:pPr>
            <a:r>
              <a:rPr lang="en-US" sz="2000" dirty="0" smtClean="0"/>
              <a:t>STAR Center</a:t>
            </a:r>
          </a:p>
          <a:p>
            <a:pPr algn="ctr">
              <a:buNone/>
            </a:pPr>
            <a:r>
              <a:rPr lang="en-US" sz="2000" dirty="0" smtClean="0"/>
              <a:t>TN Health Management</a:t>
            </a:r>
          </a:p>
          <a:p>
            <a:pPr algn="ctr">
              <a:buNone/>
            </a:pPr>
            <a:r>
              <a:rPr lang="en-US" sz="2000" dirty="0" smtClean="0"/>
              <a:t>Black &amp; Decker</a:t>
            </a:r>
          </a:p>
          <a:p>
            <a:pPr algn="ctr">
              <a:buNone/>
            </a:pPr>
            <a:r>
              <a:rPr lang="en-US" sz="2000" dirty="0" smtClean="0"/>
              <a:t>Murray Guard</a:t>
            </a:r>
          </a:p>
          <a:p>
            <a:pPr algn="ctr">
              <a:buNone/>
            </a:pPr>
            <a:r>
              <a:rPr lang="en-US" sz="2000" dirty="0" smtClean="0"/>
              <a:t>JSCC – Academic Assistance</a:t>
            </a:r>
          </a:p>
          <a:p>
            <a:pPr algn="ctr">
              <a:buNone/>
            </a:pPr>
            <a:r>
              <a:rPr lang="en-US" sz="2000" dirty="0" smtClean="0"/>
              <a:t>Trenton Special School District</a:t>
            </a:r>
            <a:endParaRPr lang="en-US" sz="2000" dirty="0" smtClean="0"/>
          </a:p>
          <a:p>
            <a:pPr>
              <a:buNone/>
            </a:pPr>
            <a:endParaRPr lang="en-US" dirty="0"/>
          </a:p>
        </p:txBody>
      </p:sp>
      <p:sp>
        <p:nvSpPr>
          <p:cNvPr id="4" name="Slide Number Placeholder 3"/>
          <p:cNvSpPr>
            <a:spLocks noGrp="1"/>
          </p:cNvSpPr>
          <p:nvPr>
            <p:ph type="sldNum" sz="quarter" idx="12"/>
          </p:nvPr>
        </p:nvSpPr>
        <p:spPr/>
        <p:txBody>
          <a:bodyPr/>
          <a:lstStyle/>
          <a:p>
            <a:fld id="{AB2CD75E-3886-497A-B461-462DC3D8E45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CIS Graduate </a:t>
            </a:r>
            <a:r>
              <a:rPr lang="en-US" dirty="0" smtClean="0"/>
              <a:t>Review</a:t>
            </a:r>
            <a:endParaRPr lang="en-US" dirty="0"/>
          </a:p>
        </p:txBody>
      </p:sp>
      <p:sp>
        <p:nvSpPr>
          <p:cNvPr id="3" name="Slide Number Placeholder 2"/>
          <p:cNvSpPr>
            <a:spLocks noGrp="1"/>
          </p:cNvSpPr>
          <p:nvPr>
            <p:ph type="sldNum" sz="quarter" idx="12"/>
          </p:nvPr>
        </p:nvSpPr>
        <p:spPr/>
        <p:txBody>
          <a:bodyPr/>
          <a:lstStyle/>
          <a:p>
            <a:fld id="{AB2CD75E-3886-497A-B461-462DC3D8E45B}" type="slidenum">
              <a:rPr lang="en-US" smtClean="0"/>
              <a:pPr/>
              <a:t>23</a:t>
            </a:fld>
            <a:endParaRPr lang="en-US"/>
          </a:p>
        </p:txBody>
      </p:sp>
      <p:graphicFrame>
        <p:nvGraphicFramePr>
          <p:cNvPr id="5" name="Content Placeholder 4"/>
          <p:cNvGraphicFramePr>
            <a:graphicFrameLocks noGrp="1"/>
          </p:cNvGraphicFramePr>
          <p:nvPr>
            <p:ph sz="quarter" idx="1"/>
          </p:nvPr>
        </p:nvGraphicFramePr>
        <p:xfrm>
          <a:off x="228599" y="1527173"/>
          <a:ext cx="8577264" cy="4264026"/>
        </p:xfrm>
        <a:graphic>
          <a:graphicData uri="http://schemas.openxmlformats.org/drawingml/2006/table">
            <a:tbl>
              <a:tblPr firstRow="1" bandRow="1">
                <a:tableStyleId>{5C22544A-7EE6-4342-B048-85BDC9FD1C3A}</a:tableStyleId>
              </a:tblPr>
              <a:tblGrid>
                <a:gridCol w="1752601"/>
                <a:gridCol w="1295400"/>
                <a:gridCol w="1240631"/>
                <a:gridCol w="1429544"/>
                <a:gridCol w="1429544"/>
                <a:gridCol w="1429544"/>
              </a:tblGrid>
              <a:tr h="1421342">
                <a:tc>
                  <a:txBody>
                    <a:bodyPr/>
                    <a:lstStyle/>
                    <a:p>
                      <a:pPr algn="ctr"/>
                      <a:r>
                        <a:rPr lang="en-US" dirty="0" smtClean="0"/>
                        <a:t>Degree</a:t>
                      </a:r>
                      <a:endParaRPr lang="en-US" dirty="0"/>
                    </a:p>
                  </a:txBody>
                  <a:tcPr/>
                </a:tc>
                <a:tc>
                  <a:txBody>
                    <a:bodyPr/>
                    <a:lstStyle/>
                    <a:p>
                      <a:pPr algn="ctr"/>
                      <a:r>
                        <a:rPr lang="en-US" dirty="0" smtClean="0"/>
                        <a:t>2005-06</a:t>
                      </a:r>
                      <a:endParaRPr lang="en-US" dirty="0"/>
                    </a:p>
                  </a:txBody>
                  <a:tcPr/>
                </a:tc>
                <a:tc>
                  <a:txBody>
                    <a:bodyPr/>
                    <a:lstStyle/>
                    <a:p>
                      <a:pPr algn="ctr"/>
                      <a:r>
                        <a:rPr lang="en-US" dirty="0" smtClean="0"/>
                        <a:t>2006-7</a:t>
                      </a:r>
                      <a:endParaRPr lang="en-US" dirty="0"/>
                    </a:p>
                  </a:txBody>
                  <a:tcPr/>
                </a:tc>
                <a:tc>
                  <a:txBody>
                    <a:bodyPr/>
                    <a:lstStyle/>
                    <a:p>
                      <a:pPr algn="ctr"/>
                      <a:r>
                        <a:rPr lang="en-US" dirty="0" smtClean="0"/>
                        <a:t>2007-8</a:t>
                      </a:r>
                      <a:endParaRPr lang="en-US" dirty="0"/>
                    </a:p>
                  </a:txBody>
                  <a:tcPr/>
                </a:tc>
                <a:tc>
                  <a:txBody>
                    <a:bodyPr/>
                    <a:lstStyle/>
                    <a:p>
                      <a:pPr algn="ctr"/>
                      <a:r>
                        <a:rPr lang="en-US" dirty="0" smtClean="0"/>
                        <a:t>2008-9</a:t>
                      </a:r>
                      <a:endParaRPr lang="en-US" dirty="0"/>
                    </a:p>
                  </a:txBody>
                  <a:tcPr/>
                </a:tc>
                <a:tc>
                  <a:txBody>
                    <a:bodyPr/>
                    <a:lstStyle/>
                    <a:p>
                      <a:pPr algn="ctr"/>
                      <a:r>
                        <a:rPr lang="en-US" dirty="0" smtClean="0"/>
                        <a:t>2009-10</a:t>
                      </a:r>
                      <a:endParaRPr lang="en-US" dirty="0"/>
                    </a:p>
                  </a:txBody>
                  <a:tcPr/>
                </a:tc>
              </a:tr>
              <a:tr h="1421342">
                <a:tc>
                  <a:txBody>
                    <a:bodyPr/>
                    <a:lstStyle/>
                    <a:p>
                      <a:r>
                        <a:rPr lang="en-US" dirty="0" smtClean="0"/>
                        <a:t>AAS </a:t>
                      </a:r>
                      <a:r>
                        <a:rPr lang="en-US" dirty="0" smtClean="0"/>
                        <a:t>Computer Information Systems:</a:t>
                      </a:r>
                      <a:endParaRPr lang="en-US" dirty="0"/>
                    </a:p>
                  </a:txBody>
                  <a:tcPr/>
                </a:tc>
                <a:tc>
                  <a:txBody>
                    <a:bodyPr/>
                    <a:lstStyle/>
                    <a:p>
                      <a:pPr algn="ctr"/>
                      <a:r>
                        <a:rPr lang="en-US" sz="4400" u="none" dirty="0" smtClean="0"/>
                        <a:t>34</a:t>
                      </a:r>
                      <a:endParaRPr lang="en-US" sz="4400" u="none" dirty="0"/>
                    </a:p>
                  </a:txBody>
                  <a:tcPr/>
                </a:tc>
                <a:tc>
                  <a:txBody>
                    <a:bodyPr/>
                    <a:lstStyle/>
                    <a:p>
                      <a:pPr algn="ctr"/>
                      <a:r>
                        <a:rPr lang="en-US" sz="4400" u="none" dirty="0" smtClean="0"/>
                        <a:t>36</a:t>
                      </a:r>
                      <a:endParaRPr lang="en-US" sz="4400" u="none" dirty="0"/>
                    </a:p>
                  </a:txBody>
                  <a:tcPr/>
                </a:tc>
                <a:tc>
                  <a:txBody>
                    <a:bodyPr/>
                    <a:lstStyle/>
                    <a:p>
                      <a:pPr algn="ctr"/>
                      <a:r>
                        <a:rPr lang="en-US" sz="4400" u="none" dirty="0" smtClean="0"/>
                        <a:t>28</a:t>
                      </a:r>
                      <a:endParaRPr lang="en-US" sz="4400" u="none" dirty="0"/>
                    </a:p>
                  </a:txBody>
                  <a:tcPr/>
                </a:tc>
                <a:tc>
                  <a:txBody>
                    <a:bodyPr/>
                    <a:lstStyle/>
                    <a:p>
                      <a:pPr algn="ctr"/>
                      <a:r>
                        <a:rPr lang="en-US" sz="4400" u="none" dirty="0" smtClean="0"/>
                        <a:t>25</a:t>
                      </a:r>
                      <a:endParaRPr lang="en-US" sz="4400" u="none" dirty="0"/>
                    </a:p>
                  </a:txBody>
                  <a:tcPr/>
                </a:tc>
                <a:tc>
                  <a:txBody>
                    <a:bodyPr/>
                    <a:lstStyle/>
                    <a:p>
                      <a:pPr algn="ctr"/>
                      <a:r>
                        <a:rPr lang="en-US" sz="4400" u="none" dirty="0" smtClean="0"/>
                        <a:t>38</a:t>
                      </a:r>
                      <a:endParaRPr lang="en-US" sz="4400" u="none" dirty="0"/>
                    </a:p>
                  </a:txBody>
                  <a:tcPr/>
                </a:tc>
              </a:tr>
              <a:tr h="1421342">
                <a:tc>
                  <a:txBody>
                    <a:bodyPr/>
                    <a:lstStyle/>
                    <a:p>
                      <a:pPr algn="ctr"/>
                      <a:endParaRPr lang="en-US" b="1"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CIS Enrollment </a:t>
            </a:r>
            <a:r>
              <a:rPr lang="en-US" dirty="0" smtClean="0"/>
              <a:t>Trend</a:t>
            </a:r>
            <a:endParaRPr lang="en-US" dirty="0"/>
          </a:p>
        </p:txBody>
      </p:sp>
      <p:sp>
        <p:nvSpPr>
          <p:cNvPr id="3" name="Slide Number Placeholder 2"/>
          <p:cNvSpPr>
            <a:spLocks noGrp="1"/>
          </p:cNvSpPr>
          <p:nvPr>
            <p:ph type="sldNum" sz="quarter" idx="12"/>
          </p:nvPr>
        </p:nvSpPr>
        <p:spPr/>
        <p:txBody>
          <a:bodyPr/>
          <a:lstStyle/>
          <a:p>
            <a:fld id="{AB2CD75E-3886-497A-B461-462DC3D8E45B}" type="slidenum">
              <a:rPr lang="en-US" smtClean="0"/>
              <a:pPr/>
              <a:t>24</a:t>
            </a:fld>
            <a:endParaRPr lang="en-US"/>
          </a:p>
        </p:txBody>
      </p:sp>
      <p:graphicFrame>
        <p:nvGraphicFramePr>
          <p:cNvPr id="5" name="Content Placeholder 4"/>
          <p:cNvGraphicFramePr>
            <a:graphicFrameLocks noGrp="1"/>
          </p:cNvGraphicFramePr>
          <p:nvPr>
            <p:ph sz="quarter" idx="1"/>
          </p:nvPr>
        </p:nvGraphicFramePr>
        <p:xfrm>
          <a:off x="301625" y="1676399"/>
          <a:ext cx="8504237" cy="4358640"/>
        </p:xfrm>
        <a:graphic>
          <a:graphicData uri="http://schemas.openxmlformats.org/drawingml/2006/table">
            <a:tbl>
              <a:tblPr firstRow="1" bandRow="1">
                <a:tableStyleId>{5C22544A-7EE6-4342-B048-85BDC9FD1C3A}</a:tableStyleId>
              </a:tblPr>
              <a:tblGrid>
                <a:gridCol w="1755775"/>
                <a:gridCol w="1066800"/>
                <a:gridCol w="1066800"/>
                <a:gridCol w="1143000"/>
                <a:gridCol w="1042080"/>
                <a:gridCol w="1214891"/>
                <a:gridCol w="1214891"/>
              </a:tblGrid>
              <a:tr h="273908">
                <a:tc>
                  <a:txBody>
                    <a:bodyPr/>
                    <a:lstStyle/>
                    <a:p>
                      <a:endParaRPr lang="en-US" dirty="0"/>
                    </a:p>
                  </a:txBody>
                  <a:tcPr/>
                </a:tc>
                <a:tc>
                  <a:txBody>
                    <a:bodyPr/>
                    <a:lstStyle/>
                    <a:p>
                      <a:pPr algn="ctr"/>
                      <a:r>
                        <a:rPr lang="en-US" dirty="0" smtClean="0"/>
                        <a:t>2006</a:t>
                      </a:r>
                      <a:endParaRPr lang="en-US" dirty="0"/>
                    </a:p>
                  </a:txBody>
                  <a:tcPr/>
                </a:tc>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sz="1100" dirty="0"/>
                    </a:p>
                  </a:txBody>
                  <a:tcPr/>
                </a:tc>
                <a:tc>
                  <a:txBody>
                    <a:bodyPr/>
                    <a:lstStyle/>
                    <a:p>
                      <a:pPr algn="ctr"/>
                      <a:endParaRPr lang="en-US" sz="1100" dirty="0"/>
                    </a:p>
                  </a:txBody>
                  <a:tcPr/>
                </a:tc>
              </a:tr>
              <a:tr h="1173893">
                <a:tc>
                  <a:txBody>
                    <a:bodyPr/>
                    <a:lstStyle/>
                    <a:p>
                      <a:r>
                        <a:rPr lang="en-US" dirty="0" smtClean="0"/>
                        <a:t>Total </a:t>
                      </a:r>
                      <a:r>
                        <a:rPr lang="en-US" baseline="0" dirty="0" smtClean="0"/>
                        <a:t>CIS Fall </a:t>
                      </a:r>
                      <a:r>
                        <a:rPr lang="en-US" baseline="0" dirty="0" smtClean="0"/>
                        <a:t>Term Enrollments</a:t>
                      </a:r>
                    </a:p>
                    <a:p>
                      <a:endParaRPr lang="en-US" baseline="0" dirty="0" smtClean="0"/>
                    </a:p>
                  </a:txBody>
                  <a:tcPr/>
                </a:tc>
                <a:tc>
                  <a:txBody>
                    <a:bodyPr/>
                    <a:lstStyle/>
                    <a:p>
                      <a:pPr algn="ctr"/>
                      <a:r>
                        <a:rPr lang="en-US" sz="3200" dirty="0" smtClean="0"/>
                        <a:t>126</a:t>
                      </a:r>
                      <a:endParaRPr lang="en-US" sz="3200" dirty="0" smtClean="0"/>
                    </a:p>
                    <a:p>
                      <a:pPr algn="ctr"/>
                      <a:endParaRPr lang="en-US" sz="3200" dirty="0" smtClean="0"/>
                    </a:p>
                    <a:p>
                      <a:pPr algn="ctr"/>
                      <a:endParaRPr lang="en-US" sz="3200" dirty="0" smtClean="0"/>
                    </a:p>
                    <a:p>
                      <a:pPr algn="ctr"/>
                      <a:endParaRPr lang="en-US" sz="3200" dirty="0" smtClean="0"/>
                    </a:p>
                    <a:p>
                      <a:pPr algn="ctr"/>
                      <a:endParaRPr lang="en-US" sz="3200" dirty="0" smtClean="0"/>
                    </a:p>
                  </a:txBody>
                  <a:tcPr/>
                </a:tc>
                <a:tc>
                  <a:txBody>
                    <a:bodyPr/>
                    <a:lstStyle/>
                    <a:p>
                      <a:pPr algn="ctr"/>
                      <a:r>
                        <a:rPr lang="en-US" sz="3200" dirty="0" smtClean="0"/>
                        <a:t>154</a:t>
                      </a:r>
                      <a:endParaRPr lang="en-US" sz="3200" dirty="0" smtClean="0"/>
                    </a:p>
                    <a:p>
                      <a:pPr algn="ctr"/>
                      <a:endParaRPr lang="en-US" sz="3200" dirty="0" smtClean="0"/>
                    </a:p>
                    <a:p>
                      <a:pPr algn="ctr"/>
                      <a:endParaRPr lang="en-US" sz="3200" dirty="0" smtClean="0"/>
                    </a:p>
                    <a:p>
                      <a:pPr algn="ctr"/>
                      <a:endParaRPr lang="en-US" sz="3200" dirty="0" smtClean="0"/>
                    </a:p>
                    <a:p>
                      <a:pPr algn="ctr"/>
                      <a:endParaRPr lang="en-US" sz="3200" dirty="0" smtClean="0"/>
                    </a:p>
                  </a:txBody>
                  <a:tcPr/>
                </a:tc>
                <a:tc>
                  <a:txBody>
                    <a:bodyPr/>
                    <a:lstStyle/>
                    <a:p>
                      <a:pPr algn="ctr"/>
                      <a:r>
                        <a:rPr lang="en-US" sz="3200" dirty="0" smtClean="0"/>
                        <a:t>157</a:t>
                      </a:r>
                      <a:endParaRPr lang="en-US" sz="3200" dirty="0" smtClean="0"/>
                    </a:p>
                    <a:p>
                      <a:pPr algn="ctr"/>
                      <a:endParaRPr lang="en-US" sz="3200" dirty="0" smtClean="0"/>
                    </a:p>
                    <a:p>
                      <a:pPr algn="ctr"/>
                      <a:endParaRPr lang="en-US" sz="3200" dirty="0" smtClean="0"/>
                    </a:p>
                    <a:p>
                      <a:pPr algn="ctr"/>
                      <a:endParaRPr lang="en-US" sz="3200" dirty="0" smtClean="0"/>
                    </a:p>
                    <a:p>
                      <a:pPr algn="ctr"/>
                      <a:endParaRPr lang="en-US" sz="3200" dirty="0" smtClean="0"/>
                    </a:p>
                    <a:p>
                      <a:pPr algn="ctr"/>
                      <a:endParaRPr lang="en-US" sz="3200" dirty="0" smtClean="0"/>
                    </a:p>
                    <a:p>
                      <a:pPr algn="ctr"/>
                      <a:endParaRPr lang="en-US" sz="3200" dirty="0" smtClean="0"/>
                    </a:p>
                    <a:p>
                      <a:pPr algn="ctr"/>
                      <a:endParaRPr lang="en-US" sz="3200" dirty="0"/>
                    </a:p>
                  </a:txBody>
                  <a:tcPr/>
                </a:tc>
                <a:tc>
                  <a:txBody>
                    <a:bodyPr/>
                    <a:lstStyle/>
                    <a:p>
                      <a:pPr algn="ctr"/>
                      <a:r>
                        <a:rPr lang="en-US" sz="3200" dirty="0" smtClean="0"/>
                        <a:t>186</a:t>
                      </a:r>
                      <a:endParaRPr lang="en-US" sz="3200" dirty="0" smtClean="0"/>
                    </a:p>
                    <a:p>
                      <a:pPr algn="ctr"/>
                      <a:endParaRPr lang="en-US" sz="3200" dirty="0" smtClean="0"/>
                    </a:p>
                    <a:p>
                      <a:pPr algn="ctr"/>
                      <a:endParaRPr lang="en-US" sz="3200" dirty="0" smtClean="0"/>
                    </a:p>
                    <a:p>
                      <a:pPr algn="ctr"/>
                      <a:endParaRPr lang="en-US" sz="3200" dirty="0" smtClean="0"/>
                    </a:p>
                    <a:p>
                      <a:pPr algn="ctr"/>
                      <a:endParaRPr lang="en-US" sz="3200" dirty="0" smtClean="0"/>
                    </a:p>
                  </a:txBody>
                  <a:tcPr/>
                </a:tc>
                <a:tc>
                  <a:txBody>
                    <a:bodyPr/>
                    <a:lstStyle/>
                    <a:p>
                      <a:pPr algn="ctr"/>
                      <a:r>
                        <a:rPr lang="en-US" sz="3200" dirty="0" smtClean="0"/>
                        <a:t>206</a:t>
                      </a:r>
                      <a:endParaRPr lang="en-US" sz="3200" dirty="0" smtClean="0"/>
                    </a:p>
                    <a:p>
                      <a:pPr algn="ctr"/>
                      <a:endParaRPr lang="en-US" sz="3200" dirty="0" smtClean="0"/>
                    </a:p>
                    <a:p>
                      <a:pPr algn="ctr"/>
                      <a:endParaRPr lang="en-US" sz="3200" dirty="0" smtClean="0"/>
                    </a:p>
                    <a:p>
                      <a:pPr algn="ctr"/>
                      <a:endParaRPr lang="en-US" sz="3200" dirty="0" smtClean="0"/>
                    </a:p>
                    <a:p>
                      <a:pPr algn="ctr"/>
                      <a:endParaRPr lang="en-US" sz="3200" dirty="0" smtClean="0"/>
                    </a:p>
                  </a:txBody>
                  <a:tcPr/>
                </a:tc>
                <a:tc>
                  <a:txBody>
                    <a:bodyP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a:p>
                  </a:txBody>
                  <a:tcPr/>
                </a:tc>
              </a:tr>
            </a:tbl>
          </a:graphicData>
        </a:graphic>
      </p:graphicFrame>
      <p:sp>
        <p:nvSpPr>
          <p:cNvPr id="6" name="TextBox 5"/>
          <p:cNvSpPr txBox="1"/>
          <p:nvPr/>
        </p:nvSpPr>
        <p:spPr>
          <a:xfrm>
            <a:off x="1905000" y="3657600"/>
            <a:ext cx="4191000" cy="1569660"/>
          </a:xfrm>
          <a:prstGeom prst="rect">
            <a:avLst/>
          </a:prstGeom>
          <a:noFill/>
        </p:spPr>
        <p:txBody>
          <a:bodyPr wrap="square" rtlCol="0">
            <a:spAutoFit/>
          </a:bodyPr>
          <a:lstStyle/>
          <a:p>
            <a:r>
              <a:rPr lang="en-US" sz="3200" dirty="0" smtClean="0"/>
              <a:t>Where do we go from here based on our estimated future?</a:t>
            </a:r>
            <a:endParaRPr lang="en-US" sz="3200" dirty="0"/>
          </a:p>
        </p:txBody>
      </p:sp>
      <p:pic>
        <p:nvPicPr>
          <p:cNvPr id="54275" name="Picture 3" descr="C:\Documents and Settings\tmesser\Local Settings\Temporary Internet Files\Content.IE5\QBSFYP8R\MCj03970220000[1].wmf"/>
          <p:cNvPicPr>
            <a:picLocks noChangeAspect="1" noChangeArrowheads="1"/>
          </p:cNvPicPr>
          <p:nvPr/>
        </p:nvPicPr>
        <p:blipFill>
          <a:blip r:embed="rId3"/>
          <a:srcRect/>
          <a:stretch>
            <a:fillRect/>
          </a:stretch>
        </p:blipFill>
        <p:spPr bwMode="auto">
          <a:xfrm>
            <a:off x="6324600" y="3276600"/>
            <a:ext cx="1826663" cy="2590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1"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heckerboard(across)">
                                      <p:cBhvr>
                                        <p:cTn id="19" dur="500"/>
                                        <p:tgtEl>
                                          <p:spTgt spid="6"/>
                                        </p:tgtEl>
                                      </p:cBhvr>
                                    </p:animEffect>
                                  </p:childTnLst>
                                </p:cTn>
                              </p:par>
                              <p:par>
                                <p:cTn id="20" presetID="5" presetClass="entr" presetSubtype="10" fill="hold" nodeType="withEffect">
                                  <p:stCondLst>
                                    <p:cond delay="0"/>
                                  </p:stCondLst>
                                  <p:childTnLst>
                                    <p:set>
                                      <p:cBhvr>
                                        <p:cTn id="21" dur="1" fill="hold">
                                          <p:stCondLst>
                                            <p:cond delay="0"/>
                                          </p:stCondLst>
                                        </p:cTn>
                                        <p:tgtEl>
                                          <p:spTgt spid="54275"/>
                                        </p:tgtEl>
                                        <p:attrNameLst>
                                          <p:attrName>style.visibility</p:attrName>
                                        </p:attrNameLst>
                                      </p:cBhvr>
                                      <p:to>
                                        <p:strVal val="visible"/>
                                      </p:to>
                                    </p:set>
                                    <p:animEffect transition="in" filter="checkerboard(across)">
                                      <p:cBhvr>
                                        <p:cTn id="22" dur="500"/>
                                        <p:tgtEl>
                                          <p:spTgt spid="5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CIS </a:t>
            </a:r>
            <a:r>
              <a:rPr lang="en-US" dirty="0" smtClean="0"/>
              <a:t>Studies Promotional Activities</a:t>
            </a:r>
            <a:endParaRPr lang="en-US" dirty="0"/>
          </a:p>
        </p:txBody>
      </p:sp>
      <p:sp>
        <p:nvSpPr>
          <p:cNvPr id="3" name="Content Placeholder 2"/>
          <p:cNvSpPr>
            <a:spLocks noGrp="1"/>
          </p:cNvSpPr>
          <p:nvPr>
            <p:ph sz="quarter" idx="1"/>
          </p:nvPr>
        </p:nvSpPr>
        <p:spPr/>
        <p:txBody>
          <a:bodyPr/>
          <a:lstStyle/>
          <a:p>
            <a:r>
              <a:rPr lang="en-US" dirty="0" smtClean="0"/>
              <a:t>       Reference new brochures in folder</a:t>
            </a:r>
          </a:p>
          <a:p>
            <a:r>
              <a:rPr lang="en-US" dirty="0" smtClean="0"/>
              <a:t>       Watch commercial</a:t>
            </a:r>
            <a:endParaRPr lang="en-US" dirty="0"/>
          </a:p>
        </p:txBody>
      </p:sp>
      <p:sp>
        <p:nvSpPr>
          <p:cNvPr id="4" name="Slide Number Placeholder 3"/>
          <p:cNvSpPr>
            <a:spLocks noGrp="1"/>
          </p:cNvSpPr>
          <p:nvPr>
            <p:ph type="sldNum" sz="quarter" idx="12"/>
          </p:nvPr>
        </p:nvSpPr>
        <p:spPr/>
        <p:txBody>
          <a:bodyPr/>
          <a:lstStyle/>
          <a:p>
            <a:fld id="{AB2CD75E-3886-497A-B461-462DC3D8E45B}" type="slidenum">
              <a:rPr lang="en-US" smtClean="0"/>
              <a:pPr/>
              <a:t>25</a:t>
            </a:fld>
            <a:endParaRPr lang="en-US"/>
          </a:p>
        </p:txBody>
      </p:sp>
      <p:pic>
        <p:nvPicPr>
          <p:cNvPr id="26626" name="Picture 2" descr="C:\Documents and Settings\tmesser\Local Settings\Temporary Internet Files\Content.IE5\QBSFYP8R\MPj04478950000[1].jpg"/>
          <p:cNvPicPr>
            <a:picLocks noChangeAspect="1" noChangeArrowheads="1"/>
          </p:cNvPicPr>
          <p:nvPr/>
        </p:nvPicPr>
        <p:blipFill>
          <a:blip r:embed="rId3"/>
          <a:srcRect/>
          <a:stretch>
            <a:fillRect/>
          </a:stretch>
        </p:blipFill>
        <p:spPr bwMode="auto">
          <a:xfrm>
            <a:off x="2362200" y="2743200"/>
            <a:ext cx="5094310" cy="33909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 us hear from you…</a:t>
            </a:r>
            <a:endParaRPr lang="en-US" dirty="0"/>
          </a:p>
        </p:txBody>
      </p:sp>
      <p:pic>
        <p:nvPicPr>
          <p:cNvPr id="1026" name="Picture 2" descr="C:\Documents and Settings\tmesser\Local Settings\Temporary Internet Files\Content.IE5\Q94RMPW1\MCj02505310000[1].wmf"/>
          <p:cNvPicPr>
            <a:picLocks noGrp="1" noChangeAspect="1" noChangeArrowheads="1"/>
          </p:cNvPicPr>
          <p:nvPr>
            <p:ph sz="quarter" idx="1"/>
          </p:nvPr>
        </p:nvPicPr>
        <p:blipFill>
          <a:blip r:embed="rId3"/>
          <a:srcRect/>
          <a:stretch>
            <a:fillRect/>
          </a:stretch>
        </p:blipFill>
        <p:spPr bwMode="auto">
          <a:xfrm>
            <a:off x="2438400" y="1752600"/>
            <a:ext cx="3507986" cy="4132413"/>
          </a:xfrm>
          <a:prstGeom prst="rect">
            <a:avLst/>
          </a:prstGeom>
          <a:noFill/>
        </p:spPr>
      </p:pic>
      <p:sp>
        <p:nvSpPr>
          <p:cNvPr id="4" name="Slide Number Placeholder 3"/>
          <p:cNvSpPr>
            <a:spLocks noGrp="1"/>
          </p:cNvSpPr>
          <p:nvPr>
            <p:ph type="sldNum" sz="quarter" idx="12"/>
          </p:nvPr>
        </p:nvSpPr>
        <p:spPr/>
        <p:txBody>
          <a:bodyPr/>
          <a:lstStyle/>
          <a:p>
            <a:fld id="{AB2CD75E-3886-497A-B461-462DC3D8E45B}" type="slidenum">
              <a:rPr lang="en-US" smtClean="0"/>
              <a:pPr/>
              <a:t>26</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304800"/>
            <a:ext cx="8683752" cy="838200"/>
          </a:xfrm>
        </p:spPr>
        <p:txBody>
          <a:bodyPr>
            <a:normAutofit fontScale="90000"/>
          </a:bodyPr>
          <a:lstStyle/>
          <a:p>
            <a:r>
              <a:rPr lang="en-US" dirty="0" smtClean="0"/>
              <a:t>JSCC  Updates/Announcements</a:t>
            </a:r>
            <a:br>
              <a:rPr lang="en-US" dirty="0" smtClean="0"/>
            </a:br>
            <a:endParaRPr lang="en-US" dirty="0"/>
          </a:p>
        </p:txBody>
      </p:sp>
      <p:sp>
        <p:nvSpPr>
          <p:cNvPr id="3" name="Content Placeholder 2"/>
          <p:cNvSpPr>
            <a:spLocks noGrp="1"/>
          </p:cNvSpPr>
          <p:nvPr>
            <p:ph sz="quarter" idx="1"/>
          </p:nvPr>
        </p:nvSpPr>
        <p:spPr>
          <a:xfrm>
            <a:off x="457200" y="2286000"/>
            <a:ext cx="8534400" cy="4191000"/>
          </a:xfrm>
        </p:spPr>
        <p:txBody>
          <a:bodyPr>
            <a:normAutofit/>
          </a:bodyPr>
          <a:lstStyle/>
          <a:p>
            <a:r>
              <a:rPr lang="en-US" dirty="0" smtClean="0"/>
              <a:t>College Reorganization</a:t>
            </a:r>
          </a:p>
          <a:p>
            <a:r>
              <a:rPr lang="en-US" dirty="0" smtClean="0"/>
              <a:t>State Changes to Higher Education</a:t>
            </a:r>
          </a:p>
          <a:p>
            <a:pPr lvl="1"/>
            <a:r>
              <a:rPr lang="en-US" dirty="0" smtClean="0"/>
              <a:t>Funding Changes</a:t>
            </a:r>
          </a:p>
          <a:p>
            <a:pPr lvl="1"/>
            <a:r>
              <a:rPr lang="en-US" dirty="0" smtClean="0"/>
              <a:t>Curriculum Changes</a:t>
            </a:r>
          </a:p>
          <a:p>
            <a:r>
              <a:rPr lang="en-US" dirty="0" smtClean="0"/>
              <a:t>Alternate Funding </a:t>
            </a:r>
            <a:r>
              <a:rPr lang="en-US" dirty="0" smtClean="0"/>
              <a:t>Measures</a:t>
            </a:r>
            <a:endParaRPr lang="en-US" dirty="0" smtClean="0"/>
          </a:p>
          <a:p>
            <a:pPr>
              <a:buNone/>
            </a:pPr>
            <a:endParaRPr lang="en-US" dirty="0" smtClean="0"/>
          </a:p>
          <a:p>
            <a:pPr lvl="1"/>
            <a:endParaRPr lang="en-US" dirty="0"/>
          </a:p>
          <a:p>
            <a:pPr lvl="1"/>
            <a:endParaRPr lang="en-US" dirty="0" smtClean="0"/>
          </a:p>
        </p:txBody>
      </p:sp>
      <p:pic>
        <p:nvPicPr>
          <p:cNvPr id="4098" name="Picture 2" descr="C:\Documents and Settings\tmesser\Local Settings\Temporary Internet Files\Content.IE5\S1ARARKD\MCj04417160000[1].png"/>
          <p:cNvPicPr>
            <a:picLocks noChangeAspect="1" noChangeArrowheads="1"/>
          </p:cNvPicPr>
          <p:nvPr/>
        </p:nvPicPr>
        <p:blipFill>
          <a:blip r:embed="rId3"/>
          <a:srcRect/>
          <a:stretch>
            <a:fillRect/>
          </a:stretch>
        </p:blipFill>
        <p:spPr bwMode="auto">
          <a:xfrm>
            <a:off x="6477000" y="990600"/>
            <a:ext cx="1981200" cy="1981200"/>
          </a:xfrm>
          <a:prstGeom prst="rect">
            <a:avLst/>
          </a:prstGeom>
          <a:noFill/>
        </p:spPr>
      </p:pic>
      <p:sp>
        <p:nvSpPr>
          <p:cNvPr id="5" name="Slide Number Placeholder 4"/>
          <p:cNvSpPr>
            <a:spLocks noGrp="1"/>
          </p:cNvSpPr>
          <p:nvPr>
            <p:ph type="sldNum" sz="quarter" idx="12"/>
          </p:nvPr>
        </p:nvSpPr>
        <p:spPr/>
        <p:txBody>
          <a:bodyPr/>
          <a:lstStyle/>
          <a:p>
            <a:fld id="{AB2CD75E-3886-497A-B461-462DC3D8E45B}"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checkerboard(across)">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College Reorganization </a:t>
            </a:r>
            <a:endParaRPr lang="en-US" dirty="0"/>
          </a:p>
        </p:txBody>
      </p:sp>
      <p:graphicFrame>
        <p:nvGraphicFramePr>
          <p:cNvPr id="4" name="Diagram 3"/>
          <p:cNvGraphicFramePr/>
          <p:nvPr/>
        </p:nvGraphicFramePr>
        <p:xfrm>
          <a:off x="381000" y="2057400"/>
          <a:ext cx="83820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AB2CD75E-3886-497A-B461-462DC3D8E45B}"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ox(in)">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TBR Community College Summary F09</a:t>
            </a:r>
            <a:endParaRPr lang="en-US" dirty="0"/>
          </a:p>
        </p:txBody>
      </p:sp>
      <p:sp>
        <p:nvSpPr>
          <p:cNvPr id="9" name="TextBox 8"/>
          <p:cNvSpPr txBox="1"/>
          <p:nvPr/>
        </p:nvSpPr>
        <p:spPr>
          <a:xfrm>
            <a:off x="609600" y="2286000"/>
            <a:ext cx="4724400" cy="646331"/>
          </a:xfrm>
          <a:prstGeom prst="rect">
            <a:avLst/>
          </a:prstGeom>
          <a:noFill/>
        </p:spPr>
        <p:txBody>
          <a:bodyPr wrap="square" rtlCol="0">
            <a:spAutoFit/>
          </a:bodyPr>
          <a:lstStyle/>
          <a:p>
            <a:r>
              <a:rPr lang="en-US" dirty="0" smtClean="0"/>
              <a:t>Page 3:  All Community Colleges</a:t>
            </a:r>
          </a:p>
          <a:p>
            <a:r>
              <a:rPr lang="en-US" dirty="0" smtClean="0"/>
              <a:t>Page 8:  Jackson State Community College</a:t>
            </a:r>
            <a:endParaRPr lang="en-US" dirty="0"/>
          </a:p>
        </p:txBody>
      </p:sp>
      <p:sp>
        <p:nvSpPr>
          <p:cNvPr id="10" name="Slide Number Placeholder 9"/>
          <p:cNvSpPr>
            <a:spLocks noGrp="1"/>
          </p:cNvSpPr>
          <p:nvPr>
            <p:ph type="sldNum" sz="quarter" idx="12"/>
          </p:nvPr>
        </p:nvSpPr>
        <p:spPr/>
        <p:txBody>
          <a:bodyPr/>
          <a:lstStyle/>
          <a:p>
            <a:fld id="{AB2CD75E-3886-497A-B461-462DC3D8E45B}" type="slidenum">
              <a:rPr lang="en-US" smtClean="0"/>
              <a:pPr/>
              <a:t>5</a:t>
            </a:fld>
            <a:endParaRPr lang="en-US"/>
          </a:p>
        </p:txBody>
      </p:sp>
      <p:sp>
        <p:nvSpPr>
          <p:cNvPr id="7" name="Content Placeholder 6"/>
          <p:cNvSpPr>
            <a:spLocks noGrp="1"/>
          </p:cNvSpPr>
          <p:nvPr>
            <p:ph sz="quarter" idx="1"/>
          </p:nvPr>
        </p:nvSpPr>
        <p:spPr>
          <a:xfrm>
            <a:off x="301752" y="1527048"/>
            <a:ext cx="8503920" cy="835152"/>
          </a:xfrm>
        </p:spPr>
        <p:txBody>
          <a:bodyPr/>
          <a:lstStyle/>
          <a:p>
            <a:r>
              <a:rPr lang="en-US" dirty="0" smtClean="0"/>
              <a:t>See handouts in your folder.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1752" y="228600"/>
            <a:ext cx="7242048" cy="758952"/>
          </a:xfrm>
        </p:spPr>
        <p:txBody>
          <a:bodyPr>
            <a:normAutofit fontScale="90000"/>
          </a:bodyPr>
          <a:lstStyle/>
          <a:p>
            <a:r>
              <a:rPr lang="en-US" dirty="0" smtClean="0"/>
              <a:t>Complete College Tennessee Act of 2010</a:t>
            </a:r>
            <a:endParaRPr lang="en-US" dirty="0"/>
          </a:p>
        </p:txBody>
      </p:sp>
      <p:sp>
        <p:nvSpPr>
          <p:cNvPr id="3" name="Content Placeholder 2"/>
          <p:cNvSpPr>
            <a:spLocks noGrp="1"/>
          </p:cNvSpPr>
          <p:nvPr>
            <p:ph sz="quarter" idx="1"/>
          </p:nvPr>
        </p:nvSpPr>
        <p:spPr/>
        <p:txBody>
          <a:bodyPr/>
          <a:lstStyle/>
          <a:p>
            <a:r>
              <a:rPr lang="en-US" dirty="0" smtClean="0"/>
              <a:t>Governor </a:t>
            </a:r>
            <a:r>
              <a:rPr lang="en-US" dirty="0" err="1" smtClean="0"/>
              <a:t>Bredesen’s</a:t>
            </a:r>
            <a:r>
              <a:rPr lang="en-US" dirty="0" smtClean="0"/>
              <a:t> proposal to reform public higher education</a:t>
            </a:r>
          </a:p>
          <a:p>
            <a:r>
              <a:rPr lang="en-US" dirty="0" smtClean="0"/>
              <a:t>Treat Tennessee’s community colleges as ‘a’ system, instead of thirteen independent institutions</a:t>
            </a:r>
          </a:p>
          <a:p>
            <a:r>
              <a:rPr lang="en-US" dirty="0" smtClean="0"/>
              <a:t>Development of “university tract” in community college curriculum all transferable to universities</a:t>
            </a:r>
          </a:p>
          <a:p>
            <a:r>
              <a:rPr lang="en-US" dirty="0" smtClean="0"/>
              <a:t>Also addresses change in funding methods</a:t>
            </a:r>
          </a:p>
          <a:p>
            <a:endParaRPr lang="en-US" dirty="0"/>
          </a:p>
        </p:txBody>
      </p:sp>
      <p:pic>
        <p:nvPicPr>
          <p:cNvPr id="2051" name="Picture 3" descr="C:\Documents and Settings\tmesser\Local Settings\Temporary Internet Files\Content.IE5\S1ARARKD\MPj04276850000[1].jpg"/>
          <p:cNvPicPr>
            <a:picLocks noChangeAspect="1" noChangeArrowheads="1"/>
          </p:cNvPicPr>
          <p:nvPr/>
        </p:nvPicPr>
        <p:blipFill>
          <a:blip r:embed="rId4" cstate="print"/>
          <a:srcRect/>
          <a:stretch>
            <a:fillRect/>
          </a:stretch>
        </p:blipFill>
        <p:spPr bwMode="auto">
          <a:xfrm>
            <a:off x="7848600" y="381000"/>
            <a:ext cx="1040190" cy="2057400"/>
          </a:xfrm>
          <a:prstGeom prst="rect">
            <a:avLst/>
          </a:prstGeom>
          <a:noFill/>
        </p:spPr>
      </p:pic>
      <p:graphicFrame>
        <p:nvGraphicFramePr>
          <p:cNvPr id="25602" name="Object 20"/>
          <p:cNvGraphicFramePr>
            <a:graphicFrameLocks noChangeAspect="1"/>
          </p:cNvGraphicFramePr>
          <p:nvPr/>
        </p:nvGraphicFramePr>
        <p:xfrm>
          <a:off x="2590800" y="4800600"/>
          <a:ext cx="2836294" cy="1312089"/>
        </p:xfrm>
        <a:graphic>
          <a:graphicData uri="http://schemas.openxmlformats.org/presentationml/2006/ole">
            <p:oleObj spid="_x0000_s25602" name="Photo Editor Photo" r:id="rId5" imgW="3315163" imgH="1533739" progId="">
              <p:embed/>
            </p:oleObj>
          </a:graphicData>
        </a:graphic>
      </p:graphicFrame>
      <p:sp>
        <p:nvSpPr>
          <p:cNvPr id="6" name="Slide Number Placeholder 5"/>
          <p:cNvSpPr>
            <a:spLocks noGrp="1"/>
          </p:cNvSpPr>
          <p:nvPr>
            <p:ph type="sldNum" sz="quarter" idx="12"/>
          </p:nvPr>
        </p:nvSpPr>
        <p:spPr/>
        <p:txBody>
          <a:bodyPr/>
          <a:lstStyle/>
          <a:p>
            <a:fld id="{AB2CD75E-3886-497A-B461-462DC3D8E45B}"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nodeType="clickEffect">
                                  <p:stCondLst>
                                    <p:cond delay="0"/>
                                  </p:stCondLst>
                                  <p:childTnLst>
                                    <p:set>
                                      <p:cBhvr>
                                        <p:cTn id="38" dur="1" fill="hold">
                                          <p:stCondLst>
                                            <p:cond delay="0"/>
                                          </p:stCondLst>
                                        </p:cTn>
                                        <p:tgtEl>
                                          <p:spTgt spid="25602"/>
                                        </p:tgtEl>
                                        <p:attrNameLst>
                                          <p:attrName>style.visibility</p:attrName>
                                        </p:attrNameLst>
                                      </p:cBhvr>
                                      <p:to>
                                        <p:strVal val="visible"/>
                                      </p:to>
                                    </p:set>
                                    <p:animEffect transition="in" filter="diamond(in)">
                                      <p:cBhvr>
                                        <p:cTn id="39" dur="20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p:cNvSpPr>
            <a:spLocks noGrp="1"/>
          </p:cNvSpPr>
          <p:nvPr>
            <p:ph type="sldNum" sz="quarter" idx="12"/>
          </p:nvPr>
        </p:nvSpPr>
        <p:spPr/>
        <p:txBody>
          <a:bodyPr/>
          <a:lstStyle/>
          <a:p>
            <a:fld id="{A2869AB6-6915-4B25-9312-0A9B6631ADE3}" type="slidenum">
              <a:rPr lang="en-US"/>
              <a:pPr/>
              <a:t>7</a:t>
            </a:fld>
            <a:endParaRPr lang="en-US"/>
          </a:p>
        </p:txBody>
      </p:sp>
      <p:grpSp>
        <p:nvGrpSpPr>
          <p:cNvPr id="2" name="Group 2"/>
          <p:cNvGrpSpPr>
            <a:grpSpLocks/>
          </p:cNvGrpSpPr>
          <p:nvPr/>
        </p:nvGrpSpPr>
        <p:grpSpPr bwMode="auto">
          <a:xfrm>
            <a:off x="0" y="0"/>
            <a:ext cx="9182100" cy="6872288"/>
            <a:chOff x="0" y="0"/>
            <a:chExt cx="5784" cy="4329"/>
          </a:xfrm>
        </p:grpSpPr>
        <p:grpSp>
          <p:nvGrpSpPr>
            <p:cNvPr id="3" name="Group 3"/>
            <p:cNvGrpSpPr>
              <a:grpSpLocks/>
            </p:cNvGrpSpPr>
            <p:nvPr/>
          </p:nvGrpSpPr>
          <p:grpSpPr bwMode="auto">
            <a:xfrm>
              <a:off x="5073" y="0"/>
              <a:ext cx="687" cy="4329"/>
              <a:chOff x="5073" y="0"/>
              <a:chExt cx="687" cy="4329"/>
            </a:xfrm>
          </p:grpSpPr>
          <p:sp>
            <p:nvSpPr>
              <p:cNvPr id="4100" name="Rectangle 4"/>
              <p:cNvSpPr>
                <a:spLocks noChangeArrowheads="1"/>
              </p:cNvSpPr>
              <p:nvPr/>
            </p:nvSpPr>
            <p:spPr bwMode="auto">
              <a:xfrm>
                <a:off x="5568" y="0"/>
                <a:ext cx="192" cy="4329"/>
              </a:xfrm>
              <a:prstGeom prst="rect">
                <a:avLst/>
              </a:prstGeom>
              <a:solidFill>
                <a:srgbClr val="335F99"/>
              </a:solidFill>
              <a:ln w="9525">
                <a:noFill/>
                <a:miter lim="800000"/>
                <a:headEnd/>
                <a:tailEnd/>
              </a:ln>
              <a:effectLst/>
            </p:spPr>
            <p:txBody>
              <a:bodyPr wrap="none" anchor="ctr"/>
              <a:lstStyle/>
              <a:p>
                <a:endParaRPr lang="en-US"/>
              </a:p>
            </p:txBody>
          </p:sp>
          <p:sp>
            <p:nvSpPr>
              <p:cNvPr id="4101" name="Line 5"/>
              <p:cNvSpPr>
                <a:spLocks noChangeShapeType="1"/>
              </p:cNvSpPr>
              <p:nvPr/>
            </p:nvSpPr>
            <p:spPr bwMode="auto">
              <a:xfrm>
                <a:off x="5529" y="0"/>
                <a:ext cx="0" cy="4320"/>
              </a:xfrm>
              <a:prstGeom prst="line">
                <a:avLst/>
              </a:prstGeom>
              <a:noFill/>
              <a:ln w="38100">
                <a:solidFill>
                  <a:srgbClr val="FD0701"/>
                </a:solidFill>
                <a:round/>
                <a:headEnd/>
                <a:tailEnd/>
              </a:ln>
              <a:effectLst/>
            </p:spPr>
            <p:txBody>
              <a:bodyPr/>
              <a:lstStyle/>
              <a:p>
                <a:endParaRPr lang="en-US"/>
              </a:p>
            </p:txBody>
          </p:sp>
          <p:sp>
            <p:nvSpPr>
              <p:cNvPr id="4102" name="Oval 6"/>
              <p:cNvSpPr>
                <a:spLocks noChangeArrowheads="1"/>
              </p:cNvSpPr>
              <p:nvPr/>
            </p:nvSpPr>
            <p:spPr bwMode="auto">
              <a:xfrm>
                <a:off x="5073" y="111"/>
                <a:ext cx="584" cy="599"/>
              </a:xfrm>
              <a:prstGeom prst="ellipse">
                <a:avLst/>
              </a:prstGeom>
              <a:solidFill>
                <a:srgbClr val="FD0701"/>
              </a:solidFill>
              <a:ln w="19050">
                <a:noFill/>
                <a:round/>
                <a:headEnd/>
                <a:tailEnd/>
              </a:ln>
              <a:effectLst/>
            </p:spPr>
            <p:txBody>
              <a:bodyPr wrap="none" anchor="ctr"/>
              <a:lstStyle/>
              <a:p>
                <a:endParaRPr lang="en-US"/>
              </a:p>
            </p:txBody>
          </p:sp>
          <p:sp>
            <p:nvSpPr>
              <p:cNvPr id="4103" name="AutoShape 7"/>
              <p:cNvSpPr>
                <a:spLocks noChangeArrowheads="1"/>
              </p:cNvSpPr>
              <p:nvPr/>
            </p:nvSpPr>
            <p:spPr bwMode="auto">
              <a:xfrm rot="-271176">
                <a:off x="5076" y="105"/>
                <a:ext cx="334" cy="300"/>
              </a:xfrm>
              <a:prstGeom prst="star5">
                <a:avLst/>
              </a:prstGeom>
              <a:solidFill>
                <a:schemeClr val="bg1"/>
              </a:solidFill>
              <a:ln w="28575">
                <a:solidFill>
                  <a:srgbClr val="355B99"/>
                </a:solidFill>
                <a:miter lim="800000"/>
                <a:headEnd/>
                <a:tailEnd/>
              </a:ln>
              <a:effectLst/>
            </p:spPr>
            <p:txBody>
              <a:bodyPr wrap="none" anchor="ctr"/>
              <a:lstStyle/>
              <a:p>
                <a:endParaRPr lang="en-US"/>
              </a:p>
            </p:txBody>
          </p:sp>
          <p:sp>
            <p:nvSpPr>
              <p:cNvPr id="4104" name="AutoShape 8"/>
              <p:cNvSpPr>
                <a:spLocks noChangeArrowheads="1"/>
              </p:cNvSpPr>
              <p:nvPr/>
            </p:nvSpPr>
            <p:spPr bwMode="auto">
              <a:xfrm rot="2727323">
                <a:off x="5387" y="252"/>
                <a:ext cx="360" cy="279"/>
              </a:xfrm>
              <a:prstGeom prst="star5">
                <a:avLst/>
              </a:prstGeom>
              <a:solidFill>
                <a:schemeClr val="bg1"/>
              </a:solidFill>
              <a:ln w="28575">
                <a:solidFill>
                  <a:srgbClr val="355B99"/>
                </a:solidFill>
                <a:miter lim="800000"/>
                <a:headEnd/>
                <a:tailEnd/>
              </a:ln>
              <a:effectLst/>
            </p:spPr>
            <p:txBody>
              <a:bodyPr wrap="none" anchor="ctr"/>
              <a:lstStyle/>
              <a:p>
                <a:endParaRPr lang="en-US"/>
              </a:p>
            </p:txBody>
          </p:sp>
          <p:sp>
            <p:nvSpPr>
              <p:cNvPr id="4105" name="AutoShape 9"/>
              <p:cNvSpPr>
                <a:spLocks noChangeArrowheads="1"/>
              </p:cNvSpPr>
              <p:nvPr/>
            </p:nvSpPr>
            <p:spPr bwMode="auto">
              <a:xfrm rot="1132355">
                <a:off x="5143" y="429"/>
                <a:ext cx="334" cy="300"/>
              </a:xfrm>
              <a:prstGeom prst="star5">
                <a:avLst/>
              </a:prstGeom>
              <a:solidFill>
                <a:schemeClr val="bg1"/>
              </a:solidFill>
              <a:ln w="28575">
                <a:solidFill>
                  <a:srgbClr val="355B99"/>
                </a:solidFill>
                <a:miter lim="800000"/>
                <a:headEnd/>
                <a:tailEnd/>
              </a:ln>
              <a:effectLst/>
            </p:spPr>
            <p:txBody>
              <a:bodyPr wrap="none" anchor="ctr"/>
              <a:lstStyle/>
              <a:p>
                <a:endParaRPr lang="en-US"/>
              </a:p>
            </p:txBody>
          </p:sp>
        </p:grpSp>
        <p:sp>
          <p:nvSpPr>
            <p:cNvPr id="4106" name="Text Box 10"/>
            <p:cNvSpPr txBox="1">
              <a:spLocks noChangeArrowheads="1"/>
            </p:cNvSpPr>
            <p:nvPr/>
          </p:nvSpPr>
          <p:spPr bwMode="auto">
            <a:xfrm>
              <a:off x="0" y="4089"/>
              <a:ext cx="3696" cy="231"/>
            </a:xfrm>
            <a:prstGeom prst="rect">
              <a:avLst/>
            </a:prstGeom>
            <a:noFill/>
            <a:ln w="9525">
              <a:noFill/>
              <a:miter lim="800000"/>
              <a:headEnd/>
              <a:tailEnd/>
            </a:ln>
            <a:effectLst/>
          </p:spPr>
          <p:txBody>
            <a:bodyPr>
              <a:spAutoFit/>
            </a:bodyPr>
            <a:lstStyle/>
            <a:p>
              <a:pPr>
                <a:spcBef>
                  <a:spcPct val="50000"/>
                </a:spcBef>
              </a:pPr>
              <a:r>
                <a:rPr lang="en-US" b="1" i="1">
                  <a:solidFill>
                    <a:srgbClr val="335F99"/>
                  </a:solidFill>
                  <a:latin typeface="BellCent Add BT" pitchFamily="34" charset="0"/>
                </a:rPr>
                <a:t>Tennessee Higher Education Commission</a:t>
              </a:r>
            </a:p>
          </p:txBody>
        </p:sp>
        <p:sp>
          <p:nvSpPr>
            <p:cNvPr id="4107" name="AutoShape 11"/>
            <p:cNvSpPr>
              <a:spLocks noChangeArrowheads="1"/>
            </p:cNvSpPr>
            <p:nvPr/>
          </p:nvSpPr>
          <p:spPr bwMode="auto">
            <a:xfrm>
              <a:off x="3032" y="4113"/>
              <a:ext cx="189" cy="144"/>
            </a:xfrm>
            <a:prstGeom prst="star5">
              <a:avLst/>
            </a:prstGeom>
            <a:solidFill>
              <a:srgbClr val="335F99"/>
            </a:solidFill>
            <a:ln w="3175">
              <a:solidFill>
                <a:srgbClr val="335F99"/>
              </a:solidFill>
              <a:miter lim="800000"/>
              <a:headEnd/>
              <a:tailEnd/>
            </a:ln>
            <a:effectLst/>
          </p:spPr>
          <p:txBody>
            <a:bodyPr wrap="none" anchor="ctr"/>
            <a:lstStyle/>
            <a:p>
              <a:endParaRPr lang="en-US"/>
            </a:p>
          </p:txBody>
        </p:sp>
        <p:sp>
          <p:nvSpPr>
            <p:cNvPr id="4108" name="AutoShape 12"/>
            <p:cNvSpPr>
              <a:spLocks noChangeArrowheads="1"/>
            </p:cNvSpPr>
            <p:nvPr/>
          </p:nvSpPr>
          <p:spPr bwMode="auto">
            <a:xfrm>
              <a:off x="3401" y="4113"/>
              <a:ext cx="189" cy="144"/>
            </a:xfrm>
            <a:prstGeom prst="star5">
              <a:avLst/>
            </a:prstGeom>
            <a:solidFill>
              <a:srgbClr val="335F99"/>
            </a:solidFill>
            <a:ln w="3175">
              <a:solidFill>
                <a:srgbClr val="335F99"/>
              </a:solidFill>
              <a:miter lim="800000"/>
              <a:headEnd/>
              <a:tailEnd/>
            </a:ln>
            <a:effectLst/>
          </p:spPr>
          <p:txBody>
            <a:bodyPr wrap="none" anchor="ctr"/>
            <a:lstStyle/>
            <a:p>
              <a:endParaRPr lang="en-US"/>
            </a:p>
          </p:txBody>
        </p:sp>
        <p:sp>
          <p:nvSpPr>
            <p:cNvPr id="4109" name="AutoShape 13"/>
            <p:cNvSpPr>
              <a:spLocks noChangeArrowheads="1"/>
            </p:cNvSpPr>
            <p:nvPr/>
          </p:nvSpPr>
          <p:spPr bwMode="auto">
            <a:xfrm>
              <a:off x="3778" y="4113"/>
              <a:ext cx="190" cy="144"/>
            </a:xfrm>
            <a:prstGeom prst="star5">
              <a:avLst/>
            </a:prstGeom>
            <a:solidFill>
              <a:srgbClr val="335F99"/>
            </a:solidFill>
            <a:ln w="3175">
              <a:solidFill>
                <a:srgbClr val="335F99"/>
              </a:solidFill>
              <a:miter lim="800000"/>
              <a:headEnd/>
              <a:tailEnd/>
            </a:ln>
            <a:effectLst/>
          </p:spPr>
          <p:txBody>
            <a:bodyPr wrap="none" anchor="ctr"/>
            <a:lstStyle/>
            <a:p>
              <a:endParaRPr lang="en-US"/>
            </a:p>
          </p:txBody>
        </p:sp>
        <p:sp>
          <p:nvSpPr>
            <p:cNvPr id="4110" name="AutoShape 14"/>
            <p:cNvSpPr>
              <a:spLocks noChangeArrowheads="1"/>
            </p:cNvSpPr>
            <p:nvPr/>
          </p:nvSpPr>
          <p:spPr bwMode="auto">
            <a:xfrm>
              <a:off x="4147" y="4113"/>
              <a:ext cx="189" cy="144"/>
            </a:xfrm>
            <a:prstGeom prst="star5">
              <a:avLst/>
            </a:prstGeom>
            <a:solidFill>
              <a:srgbClr val="335F99"/>
            </a:solidFill>
            <a:ln w="3175">
              <a:solidFill>
                <a:srgbClr val="335F99"/>
              </a:solidFill>
              <a:miter lim="800000"/>
              <a:headEnd/>
              <a:tailEnd/>
            </a:ln>
            <a:effectLst/>
          </p:spPr>
          <p:txBody>
            <a:bodyPr wrap="none" anchor="ctr"/>
            <a:lstStyle/>
            <a:p>
              <a:endParaRPr lang="en-US"/>
            </a:p>
          </p:txBody>
        </p:sp>
        <p:sp>
          <p:nvSpPr>
            <p:cNvPr id="4111" name="AutoShape 15"/>
            <p:cNvSpPr>
              <a:spLocks noChangeArrowheads="1"/>
            </p:cNvSpPr>
            <p:nvPr/>
          </p:nvSpPr>
          <p:spPr bwMode="auto">
            <a:xfrm>
              <a:off x="4516" y="4113"/>
              <a:ext cx="189" cy="144"/>
            </a:xfrm>
            <a:prstGeom prst="star5">
              <a:avLst/>
            </a:prstGeom>
            <a:solidFill>
              <a:srgbClr val="335F99"/>
            </a:solidFill>
            <a:ln w="3175">
              <a:solidFill>
                <a:srgbClr val="335F99"/>
              </a:solidFill>
              <a:miter lim="800000"/>
              <a:headEnd/>
              <a:tailEnd/>
            </a:ln>
            <a:effectLst/>
          </p:spPr>
          <p:txBody>
            <a:bodyPr wrap="none" anchor="ctr"/>
            <a:lstStyle/>
            <a:p>
              <a:endParaRPr lang="en-US"/>
            </a:p>
          </p:txBody>
        </p:sp>
        <p:sp>
          <p:nvSpPr>
            <p:cNvPr id="4112" name="AutoShape 16"/>
            <p:cNvSpPr>
              <a:spLocks noChangeArrowheads="1"/>
            </p:cNvSpPr>
            <p:nvPr/>
          </p:nvSpPr>
          <p:spPr bwMode="auto">
            <a:xfrm>
              <a:off x="4884" y="4113"/>
              <a:ext cx="190" cy="144"/>
            </a:xfrm>
            <a:prstGeom prst="star5">
              <a:avLst/>
            </a:prstGeom>
            <a:solidFill>
              <a:srgbClr val="335F99"/>
            </a:solidFill>
            <a:ln w="3175">
              <a:solidFill>
                <a:srgbClr val="335F99"/>
              </a:solidFill>
              <a:miter lim="800000"/>
              <a:headEnd/>
              <a:tailEnd/>
            </a:ln>
            <a:effectLst/>
          </p:spPr>
          <p:txBody>
            <a:bodyPr wrap="none" anchor="ctr"/>
            <a:lstStyle/>
            <a:p>
              <a:endParaRPr lang="en-US"/>
            </a:p>
          </p:txBody>
        </p:sp>
        <p:sp>
          <p:nvSpPr>
            <p:cNvPr id="4113" name="AutoShape 17"/>
            <p:cNvSpPr>
              <a:spLocks noChangeArrowheads="1"/>
            </p:cNvSpPr>
            <p:nvPr/>
          </p:nvSpPr>
          <p:spPr bwMode="auto">
            <a:xfrm>
              <a:off x="5253" y="4113"/>
              <a:ext cx="190" cy="144"/>
            </a:xfrm>
            <a:prstGeom prst="star5">
              <a:avLst/>
            </a:prstGeom>
            <a:solidFill>
              <a:srgbClr val="335F99"/>
            </a:solidFill>
            <a:ln w="3175">
              <a:solidFill>
                <a:srgbClr val="335F99"/>
              </a:solidFill>
              <a:miter lim="800000"/>
              <a:headEnd/>
              <a:tailEnd/>
            </a:ln>
            <a:effectLst/>
          </p:spPr>
          <p:txBody>
            <a:bodyPr wrap="none" anchor="ctr"/>
            <a:lstStyle/>
            <a:p>
              <a:endParaRPr lang="en-US"/>
            </a:p>
          </p:txBody>
        </p:sp>
        <p:sp>
          <p:nvSpPr>
            <p:cNvPr id="4114" name="AutoShape 18"/>
            <p:cNvSpPr>
              <a:spLocks noChangeArrowheads="1"/>
            </p:cNvSpPr>
            <p:nvPr/>
          </p:nvSpPr>
          <p:spPr bwMode="auto">
            <a:xfrm>
              <a:off x="5595" y="4113"/>
              <a:ext cx="189" cy="144"/>
            </a:xfrm>
            <a:prstGeom prst="star5">
              <a:avLst/>
            </a:prstGeom>
            <a:solidFill>
              <a:srgbClr val="E30101"/>
            </a:solidFill>
            <a:ln w="3175">
              <a:solidFill>
                <a:srgbClr val="E30101"/>
              </a:solidFill>
              <a:miter lim="800000"/>
              <a:headEnd/>
              <a:tailEnd/>
            </a:ln>
            <a:effectLst/>
          </p:spPr>
          <p:txBody>
            <a:bodyPr wrap="none" anchor="ctr"/>
            <a:lstStyle/>
            <a:p>
              <a:endParaRPr lang="en-US"/>
            </a:p>
          </p:txBody>
        </p:sp>
      </p:grpSp>
      <p:sp>
        <p:nvSpPr>
          <p:cNvPr id="4115" name="Rectangle 19"/>
          <p:cNvSpPr>
            <a:spLocks noChangeArrowheads="1"/>
          </p:cNvSpPr>
          <p:nvPr/>
        </p:nvSpPr>
        <p:spPr bwMode="auto">
          <a:xfrm>
            <a:off x="381000" y="76200"/>
            <a:ext cx="7315200" cy="1219200"/>
          </a:xfrm>
          <a:prstGeom prst="rect">
            <a:avLst/>
          </a:prstGeom>
          <a:noFill/>
          <a:ln w="9525">
            <a:noFill/>
            <a:miter lim="800000"/>
            <a:headEnd/>
            <a:tailEnd/>
          </a:ln>
          <a:effectLst/>
        </p:spPr>
        <p:txBody>
          <a:bodyPr anchor="ctr"/>
          <a:lstStyle/>
          <a:p>
            <a:pPr algn="ctr">
              <a:lnSpc>
                <a:spcPct val="90000"/>
              </a:lnSpc>
            </a:pPr>
            <a:r>
              <a:rPr lang="en-US" sz="4400" b="1" dirty="0">
                <a:solidFill>
                  <a:srgbClr val="E30101"/>
                </a:solidFill>
                <a:latin typeface="Times New Roman" pitchFamily="18" charset="0"/>
              </a:rPr>
              <a:t>Existing Funding Formula</a:t>
            </a:r>
          </a:p>
        </p:txBody>
      </p:sp>
      <p:sp>
        <p:nvSpPr>
          <p:cNvPr id="4116" name="Rectangle 20"/>
          <p:cNvSpPr>
            <a:spLocks noChangeArrowheads="1"/>
          </p:cNvSpPr>
          <p:nvPr/>
        </p:nvSpPr>
        <p:spPr bwMode="auto">
          <a:xfrm>
            <a:off x="381000" y="1143000"/>
            <a:ext cx="8001000" cy="5181600"/>
          </a:xfrm>
          <a:prstGeom prst="rect">
            <a:avLst/>
          </a:prstGeom>
          <a:noFill/>
          <a:ln w="12700">
            <a:noFill/>
            <a:miter lim="800000"/>
            <a:headEnd/>
            <a:tailEnd/>
          </a:ln>
          <a:effectLst/>
        </p:spPr>
        <p:txBody>
          <a:bodyPr lIns="90488" tIns="44450" rIns="90488" bIns="44450"/>
          <a:lstStyle/>
          <a:p>
            <a:pPr marL="285750" indent="-285750">
              <a:spcBef>
                <a:spcPct val="20000"/>
              </a:spcBef>
              <a:buFontTx/>
              <a:buChar char="•"/>
            </a:pPr>
            <a:r>
              <a:rPr lang="en-US" sz="2800" dirty="0">
                <a:solidFill>
                  <a:schemeClr val="accent2"/>
                </a:solidFill>
                <a:latin typeface="Times New Roman" pitchFamily="18" charset="0"/>
              </a:rPr>
              <a:t>Linked to 2005-10 Tennessee Master Plan</a:t>
            </a:r>
          </a:p>
          <a:p>
            <a:pPr marL="285750" indent="-285750">
              <a:spcBef>
                <a:spcPct val="20000"/>
              </a:spcBef>
              <a:buFontTx/>
              <a:buChar char="•"/>
            </a:pPr>
            <a:r>
              <a:rPr lang="en-US" sz="2800" dirty="0">
                <a:solidFill>
                  <a:schemeClr val="accent2"/>
                </a:solidFill>
                <a:latin typeface="Times New Roman" pitchFamily="18" charset="0"/>
              </a:rPr>
              <a:t>Enhanced focus on student retention</a:t>
            </a:r>
          </a:p>
          <a:p>
            <a:pPr marL="285750" indent="-285750">
              <a:spcBef>
                <a:spcPct val="20000"/>
              </a:spcBef>
              <a:buFontTx/>
              <a:buChar char="•"/>
            </a:pPr>
            <a:r>
              <a:rPr lang="en-US" sz="2800" dirty="0">
                <a:solidFill>
                  <a:schemeClr val="accent2"/>
                </a:solidFill>
                <a:latin typeface="Times New Roman" pitchFamily="18" charset="0"/>
              </a:rPr>
              <a:t>Focus on adult enrollment of students age 25 and up at community colleges.</a:t>
            </a:r>
          </a:p>
          <a:p>
            <a:pPr marL="285750" indent="-285750">
              <a:spcBef>
                <a:spcPct val="20000"/>
              </a:spcBef>
              <a:buFontTx/>
              <a:buChar char="•"/>
            </a:pPr>
            <a:r>
              <a:rPr lang="en-US" sz="2800" dirty="0">
                <a:solidFill>
                  <a:schemeClr val="accent2"/>
                </a:solidFill>
                <a:latin typeface="Times New Roman" pitchFamily="18" charset="0"/>
              </a:rPr>
              <a:t>Research calculation determined by Carnegie classification and Doctoral degree production.</a:t>
            </a:r>
          </a:p>
          <a:p>
            <a:pPr marL="285750" indent="-285750">
              <a:spcBef>
                <a:spcPct val="20000"/>
              </a:spcBef>
              <a:buFontTx/>
              <a:buChar char="•"/>
            </a:pPr>
            <a:r>
              <a:rPr lang="en-US" sz="2800" dirty="0">
                <a:solidFill>
                  <a:schemeClr val="accent2"/>
                </a:solidFill>
                <a:latin typeface="Times New Roman" pitchFamily="18" charset="0"/>
              </a:rPr>
              <a:t>Enrollment base calculation using a three-year moving average of actual fall enrollments.</a:t>
            </a:r>
          </a:p>
        </p:txBody>
      </p:sp>
    </p:spTree>
  </p:cSld>
  <p:clrMapOvr>
    <a:masterClrMapping/>
  </p:clrMapOvr>
  <p:transition advTm="37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3"/>
          <p:cNvSpPr>
            <a:spLocks noGrp="1"/>
          </p:cNvSpPr>
          <p:nvPr>
            <p:ph type="sldNum" sz="quarter" idx="12"/>
          </p:nvPr>
        </p:nvSpPr>
        <p:spPr/>
        <p:txBody>
          <a:bodyPr/>
          <a:lstStyle/>
          <a:p>
            <a:fld id="{6C2157C4-483F-47D9-9DE8-3912903DF1FD}" type="slidenum">
              <a:rPr lang="en-US"/>
              <a:pPr/>
              <a:t>8</a:t>
            </a:fld>
            <a:endParaRPr lang="en-US"/>
          </a:p>
        </p:txBody>
      </p:sp>
      <p:grpSp>
        <p:nvGrpSpPr>
          <p:cNvPr id="2" name="Group 2"/>
          <p:cNvGrpSpPr>
            <a:grpSpLocks/>
          </p:cNvGrpSpPr>
          <p:nvPr/>
        </p:nvGrpSpPr>
        <p:grpSpPr bwMode="auto">
          <a:xfrm>
            <a:off x="0" y="0"/>
            <a:ext cx="9182100" cy="6872288"/>
            <a:chOff x="0" y="0"/>
            <a:chExt cx="5784" cy="4329"/>
          </a:xfrm>
        </p:grpSpPr>
        <p:grpSp>
          <p:nvGrpSpPr>
            <p:cNvPr id="3" name="Group 3"/>
            <p:cNvGrpSpPr>
              <a:grpSpLocks/>
            </p:cNvGrpSpPr>
            <p:nvPr/>
          </p:nvGrpSpPr>
          <p:grpSpPr bwMode="auto">
            <a:xfrm>
              <a:off x="5073" y="0"/>
              <a:ext cx="687" cy="4329"/>
              <a:chOff x="5073" y="0"/>
              <a:chExt cx="687" cy="4329"/>
            </a:xfrm>
          </p:grpSpPr>
          <p:sp>
            <p:nvSpPr>
              <p:cNvPr id="7172" name="Rectangle 4"/>
              <p:cNvSpPr>
                <a:spLocks noChangeArrowheads="1"/>
              </p:cNvSpPr>
              <p:nvPr/>
            </p:nvSpPr>
            <p:spPr bwMode="auto">
              <a:xfrm>
                <a:off x="5568" y="0"/>
                <a:ext cx="192" cy="4329"/>
              </a:xfrm>
              <a:prstGeom prst="rect">
                <a:avLst/>
              </a:prstGeom>
              <a:solidFill>
                <a:srgbClr val="335F99"/>
              </a:solidFill>
              <a:ln w="9525">
                <a:noFill/>
                <a:miter lim="800000"/>
                <a:headEnd/>
                <a:tailEnd/>
              </a:ln>
            </p:spPr>
            <p:txBody>
              <a:bodyPr wrap="none" anchor="ctr"/>
              <a:lstStyle/>
              <a:p>
                <a:endParaRPr lang="en-US"/>
              </a:p>
            </p:txBody>
          </p:sp>
          <p:sp>
            <p:nvSpPr>
              <p:cNvPr id="7173" name="Line 5"/>
              <p:cNvSpPr>
                <a:spLocks noChangeShapeType="1"/>
              </p:cNvSpPr>
              <p:nvPr/>
            </p:nvSpPr>
            <p:spPr bwMode="auto">
              <a:xfrm>
                <a:off x="5529" y="0"/>
                <a:ext cx="0" cy="4320"/>
              </a:xfrm>
              <a:prstGeom prst="line">
                <a:avLst/>
              </a:prstGeom>
              <a:noFill/>
              <a:ln w="38100">
                <a:solidFill>
                  <a:srgbClr val="FD0701"/>
                </a:solidFill>
                <a:round/>
                <a:headEnd/>
                <a:tailEnd/>
              </a:ln>
            </p:spPr>
            <p:txBody>
              <a:bodyPr/>
              <a:lstStyle/>
              <a:p>
                <a:endParaRPr lang="en-US"/>
              </a:p>
            </p:txBody>
          </p:sp>
          <p:sp>
            <p:nvSpPr>
              <p:cNvPr id="7174" name="Oval 6"/>
              <p:cNvSpPr>
                <a:spLocks noChangeArrowheads="1"/>
              </p:cNvSpPr>
              <p:nvPr/>
            </p:nvSpPr>
            <p:spPr bwMode="auto">
              <a:xfrm>
                <a:off x="5073" y="111"/>
                <a:ext cx="584" cy="599"/>
              </a:xfrm>
              <a:prstGeom prst="ellipse">
                <a:avLst/>
              </a:prstGeom>
              <a:solidFill>
                <a:srgbClr val="FD0701"/>
              </a:solidFill>
              <a:ln w="19050">
                <a:noFill/>
                <a:round/>
                <a:headEnd/>
                <a:tailEnd/>
              </a:ln>
            </p:spPr>
            <p:txBody>
              <a:bodyPr wrap="none" anchor="ctr"/>
              <a:lstStyle/>
              <a:p>
                <a:endParaRPr lang="en-US"/>
              </a:p>
            </p:txBody>
          </p:sp>
          <p:sp>
            <p:nvSpPr>
              <p:cNvPr id="133127" name="AutoShape 7"/>
              <p:cNvSpPr>
                <a:spLocks noChangeArrowheads="1"/>
              </p:cNvSpPr>
              <p:nvPr/>
            </p:nvSpPr>
            <p:spPr bwMode="auto">
              <a:xfrm rot="-271176">
                <a:off x="5076" y="105"/>
                <a:ext cx="334" cy="300"/>
              </a:xfrm>
              <a:prstGeom prst="star5">
                <a:avLst/>
              </a:prstGeom>
              <a:solidFill>
                <a:schemeClr val="bg1"/>
              </a:solidFill>
              <a:ln w="28575">
                <a:solidFill>
                  <a:srgbClr val="355B99"/>
                </a:solidFill>
                <a:miter lim="800000"/>
                <a:headEnd/>
                <a:tailEnd/>
              </a:ln>
              <a:effectLst/>
            </p:spPr>
            <p:txBody>
              <a:bodyPr wrap="none" anchor="ctr"/>
              <a:lstStyle/>
              <a:p>
                <a:pPr>
                  <a:defRPr/>
                </a:pPr>
                <a:endParaRPr lang="en-US"/>
              </a:p>
            </p:txBody>
          </p:sp>
          <p:sp>
            <p:nvSpPr>
              <p:cNvPr id="133128" name="AutoShape 8"/>
              <p:cNvSpPr>
                <a:spLocks noChangeArrowheads="1"/>
              </p:cNvSpPr>
              <p:nvPr/>
            </p:nvSpPr>
            <p:spPr bwMode="auto">
              <a:xfrm rot="2727323">
                <a:off x="5386" y="253"/>
                <a:ext cx="360" cy="279"/>
              </a:xfrm>
              <a:prstGeom prst="star5">
                <a:avLst/>
              </a:prstGeom>
              <a:solidFill>
                <a:schemeClr val="bg1"/>
              </a:solidFill>
              <a:ln w="28575">
                <a:solidFill>
                  <a:srgbClr val="355B99"/>
                </a:solidFill>
                <a:miter lim="800000"/>
                <a:headEnd/>
                <a:tailEnd/>
              </a:ln>
              <a:effectLst/>
            </p:spPr>
            <p:txBody>
              <a:bodyPr wrap="none" anchor="ctr"/>
              <a:lstStyle/>
              <a:p>
                <a:pPr>
                  <a:defRPr/>
                </a:pPr>
                <a:endParaRPr lang="en-US"/>
              </a:p>
            </p:txBody>
          </p:sp>
          <p:sp>
            <p:nvSpPr>
              <p:cNvPr id="133129" name="AutoShape 9"/>
              <p:cNvSpPr>
                <a:spLocks noChangeArrowheads="1"/>
              </p:cNvSpPr>
              <p:nvPr/>
            </p:nvSpPr>
            <p:spPr bwMode="auto">
              <a:xfrm rot="1132355">
                <a:off x="5143" y="429"/>
                <a:ext cx="334" cy="300"/>
              </a:xfrm>
              <a:prstGeom prst="star5">
                <a:avLst/>
              </a:prstGeom>
              <a:solidFill>
                <a:schemeClr val="bg1"/>
              </a:solidFill>
              <a:ln w="28575">
                <a:solidFill>
                  <a:srgbClr val="355B99"/>
                </a:solidFill>
                <a:miter lim="800000"/>
                <a:headEnd/>
                <a:tailEnd/>
              </a:ln>
              <a:effectLst/>
            </p:spPr>
            <p:txBody>
              <a:bodyPr wrap="none" anchor="ctr"/>
              <a:lstStyle/>
              <a:p>
                <a:pPr>
                  <a:defRPr/>
                </a:pPr>
                <a:endParaRPr lang="en-US"/>
              </a:p>
            </p:txBody>
          </p:sp>
        </p:grpSp>
        <p:sp>
          <p:nvSpPr>
            <p:cNvPr id="7178" name="Text Box 10"/>
            <p:cNvSpPr txBox="1">
              <a:spLocks noChangeArrowheads="1"/>
            </p:cNvSpPr>
            <p:nvPr/>
          </p:nvSpPr>
          <p:spPr bwMode="auto">
            <a:xfrm>
              <a:off x="0" y="4089"/>
              <a:ext cx="3696" cy="231"/>
            </a:xfrm>
            <a:prstGeom prst="rect">
              <a:avLst/>
            </a:prstGeom>
            <a:noFill/>
            <a:ln w="9525">
              <a:noFill/>
              <a:miter lim="800000"/>
              <a:headEnd/>
              <a:tailEnd/>
            </a:ln>
          </p:spPr>
          <p:txBody>
            <a:bodyPr>
              <a:spAutoFit/>
            </a:bodyPr>
            <a:lstStyle/>
            <a:p>
              <a:pPr>
                <a:spcBef>
                  <a:spcPct val="50000"/>
                </a:spcBef>
              </a:pPr>
              <a:r>
                <a:rPr lang="en-US" b="1" i="1">
                  <a:solidFill>
                    <a:srgbClr val="335F99"/>
                  </a:solidFill>
                  <a:latin typeface="BellCent Add BT" pitchFamily="34" charset="0"/>
                </a:rPr>
                <a:t>Tennessee Higher Education Commission</a:t>
              </a:r>
            </a:p>
          </p:txBody>
        </p:sp>
        <p:sp>
          <p:nvSpPr>
            <p:cNvPr id="133131" name="AutoShape 11"/>
            <p:cNvSpPr>
              <a:spLocks noChangeArrowheads="1"/>
            </p:cNvSpPr>
            <p:nvPr/>
          </p:nvSpPr>
          <p:spPr bwMode="auto">
            <a:xfrm>
              <a:off x="3032" y="4113"/>
              <a:ext cx="189"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33132" name="AutoShape 12"/>
            <p:cNvSpPr>
              <a:spLocks noChangeArrowheads="1"/>
            </p:cNvSpPr>
            <p:nvPr/>
          </p:nvSpPr>
          <p:spPr bwMode="auto">
            <a:xfrm>
              <a:off x="3401" y="4113"/>
              <a:ext cx="189"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33133" name="AutoShape 13"/>
            <p:cNvSpPr>
              <a:spLocks noChangeArrowheads="1"/>
            </p:cNvSpPr>
            <p:nvPr/>
          </p:nvSpPr>
          <p:spPr bwMode="auto">
            <a:xfrm>
              <a:off x="3778" y="4113"/>
              <a:ext cx="190"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33134" name="AutoShape 14"/>
            <p:cNvSpPr>
              <a:spLocks noChangeArrowheads="1"/>
            </p:cNvSpPr>
            <p:nvPr/>
          </p:nvSpPr>
          <p:spPr bwMode="auto">
            <a:xfrm>
              <a:off x="4147" y="4113"/>
              <a:ext cx="189"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33135" name="AutoShape 15"/>
            <p:cNvSpPr>
              <a:spLocks noChangeArrowheads="1"/>
            </p:cNvSpPr>
            <p:nvPr/>
          </p:nvSpPr>
          <p:spPr bwMode="auto">
            <a:xfrm>
              <a:off x="4516" y="4113"/>
              <a:ext cx="189"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33136" name="AutoShape 16"/>
            <p:cNvSpPr>
              <a:spLocks noChangeArrowheads="1"/>
            </p:cNvSpPr>
            <p:nvPr/>
          </p:nvSpPr>
          <p:spPr bwMode="auto">
            <a:xfrm>
              <a:off x="4884" y="4113"/>
              <a:ext cx="190"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33137" name="AutoShape 17"/>
            <p:cNvSpPr>
              <a:spLocks noChangeArrowheads="1"/>
            </p:cNvSpPr>
            <p:nvPr/>
          </p:nvSpPr>
          <p:spPr bwMode="auto">
            <a:xfrm>
              <a:off x="5253" y="4113"/>
              <a:ext cx="190"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33138" name="AutoShape 18"/>
            <p:cNvSpPr>
              <a:spLocks noChangeArrowheads="1"/>
            </p:cNvSpPr>
            <p:nvPr/>
          </p:nvSpPr>
          <p:spPr bwMode="auto">
            <a:xfrm>
              <a:off x="5595" y="4113"/>
              <a:ext cx="189" cy="144"/>
            </a:xfrm>
            <a:prstGeom prst="star5">
              <a:avLst/>
            </a:prstGeom>
            <a:solidFill>
              <a:srgbClr val="E30101"/>
            </a:solidFill>
            <a:ln w="3175">
              <a:solidFill>
                <a:srgbClr val="E30101"/>
              </a:solidFill>
              <a:miter lim="800000"/>
              <a:headEnd/>
              <a:tailEnd/>
            </a:ln>
            <a:effectLst/>
          </p:spPr>
          <p:txBody>
            <a:bodyPr wrap="none" anchor="ctr"/>
            <a:lstStyle/>
            <a:p>
              <a:pPr>
                <a:defRPr/>
              </a:pPr>
              <a:endParaRPr lang="en-US"/>
            </a:p>
          </p:txBody>
        </p:sp>
      </p:grpSp>
      <p:sp>
        <p:nvSpPr>
          <p:cNvPr id="7187" name="Rectangle 19"/>
          <p:cNvSpPr>
            <a:spLocks noChangeArrowheads="1"/>
          </p:cNvSpPr>
          <p:nvPr/>
        </p:nvSpPr>
        <p:spPr bwMode="auto">
          <a:xfrm>
            <a:off x="457200" y="1828800"/>
            <a:ext cx="7924800" cy="3810000"/>
          </a:xfrm>
          <a:prstGeom prst="rect">
            <a:avLst/>
          </a:prstGeom>
          <a:noFill/>
          <a:ln w="12700">
            <a:noFill/>
            <a:miter lim="800000"/>
            <a:headEnd/>
            <a:tailEnd/>
          </a:ln>
        </p:spPr>
        <p:txBody>
          <a:bodyPr lIns="90488" tIns="44450" rIns="90488" bIns="44450"/>
          <a:lstStyle/>
          <a:p>
            <a:pPr marL="285750" indent="-285750">
              <a:spcBef>
                <a:spcPct val="20000"/>
              </a:spcBef>
              <a:buFontTx/>
              <a:buChar char="•"/>
            </a:pPr>
            <a:endParaRPr lang="en-US" sz="2600">
              <a:latin typeface="Times New Roman" pitchFamily="18" charset="0"/>
            </a:endParaRPr>
          </a:p>
        </p:txBody>
      </p:sp>
      <p:sp>
        <p:nvSpPr>
          <p:cNvPr id="133140" name="Rectangle 20"/>
          <p:cNvSpPr>
            <a:spLocks noGrp="1" noChangeArrowheads="1"/>
          </p:cNvSpPr>
          <p:nvPr>
            <p:ph type="title" idx="4294967295"/>
          </p:nvPr>
        </p:nvSpPr>
        <p:spPr>
          <a:xfrm>
            <a:off x="0" y="304800"/>
            <a:ext cx="8686800" cy="533400"/>
          </a:xfrm>
        </p:spPr>
        <p:txBody>
          <a:bodyPr>
            <a:normAutofit fontScale="90000"/>
          </a:bodyPr>
          <a:lstStyle/>
          <a:p>
            <a:r>
              <a:rPr lang="en-US" b="1">
                <a:solidFill>
                  <a:srgbClr val="E30101"/>
                </a:solidFill>
                <a:effectLst>
                  <a:outerShdw blurRad="38100" dist="38100" dir="2700000" algn="tl">
                    <a:srgbClr val="C0C0C0"/>
                  </a:outerShdw>
                </a:effectLst>
                <a:latin typeface="Times New Roman" pitchFamily="18" charset="0"/>
              </a:rPr>
              <a:t>Formula Design Concepts</a:t>
            </a:r>
          </a:p>
        </p:txBody>
      </p:sp>
      <p:sp>
        <p:nvSpPr>
          <p:cNvPr id="7189" name="Rectangle 21"/>
          <p:cNvSpPr>
            <a:spLocks noChangeArrowheads="1"/>
          </p:cNvSpPr>
          <p:nvPr/>
        </p:nvSpPr>
        <p:spPr bwMode="auto">
          <a:xfrm>
            <a:off x="381000" y="1295400"/>
            <a:ext cx="8001000" cy="4800600"/>
          </a:xfrm>
          <a:prstGeom prst="rect">
            <a:avLst/>
          </a:prstGeom>
          <a:noFill/>
          <a:ln w="12700">
            <a:noFill/>
            <a:miter lim="800000"/>
            <a:headEnd/>
            <a:tailEnd/>
          </a:ln>
          <a:effectLst/>
        </p:spPr>
        <p:txBody>
          <a:bodyPr lIns="90488" tIns="44450" rIns="90488" bIns="44450"/>
          <a:lstStyle/>
          <a:p>
            <a:pPr marL="285750" indent="-285750">
              <a:spcBef>
                <a:spcPct val="20000"/>
              </a:spcBef>
              <a:buFontTx/>
              <a:buChar char="•"/>
            </a:pPr>
            <a:endParaRPr lang="en-US" sz="3200">
              <a:solidFill>
                <a:schemeClr val="accent2"/>
              </a:solidFill>
              <a:latin typeface="Times New Roman" pitchFamily="18" charset="0"/>
            </a:endParaRPr>
          </a:p>
        </p:txBody>
      </p:sp>
      <p:sp>
        <p:nvSpPr>
          <p:cNvPr id="7190" name="Rectangle 22"/>
          <p:cNvSpPr>
            <a:spLocks noChangeArrowheads="1"/>
          </p:cNvSpPr>
          <p:nvPr/>
        </p:nvSpPr>
        <p:spPr bwMode="auto">
          <a:xfrm>
            <a:off x="381000" y="1143000"/>
            <a:ext cx="8153400" cy="5105400"/>
          </a:xfrm>
          <a:prstGeom prst="rect">
            <a:avLst/>
          </a:prstGeom>
          <a:noFill/>
          <a:ln w="12700">
            <a:noFill/>
            <a:miter lim="800000"/>
            <a:headEnd/>
            <a:tailEnd/>
          </a:ln>
          <a:effectLst/>
        </p:spPr>
        <p:txBody>
          <a:bodyPr lIns="90488" tIns="44450" rIns="90488" bIns="44450"/>
          <a:lstStyle/>
          <a:p>
            <a:pPr marL="285750" indent="-285750">
              <a:spcBef>
                <a:spcPct val="20000"/>
              </a:spcBef>
              <a:buFontTx/>
              <a:buChar char="•"/>
            </a:pPr>
            <a:r>
              <a:rPr lang="en-US" sz="3200" dirty="0">
                <a:solidFill>
                  <a:schemeClr val="accent2"/>
                </a:solidFill>
                <a:latin typeface="Times New Roman" pitchFamily="18" charset="0"/>
              </a:rPr>
              <a:t>Alter the incentive structure to focus on outputs.</a:t>
            </a:r>
          </a:p>
          <a:p>
            <a:pPr marL="285750" indent="-285750">
              <a:spcBef>
                <a:spcPct val="20000"/>
              </a:spcBef>
              <a:buFontTx/>
              <a:buChar char="•"/>
            </a:pPr>
            <a:r>
              <a:rPr lang="en-US" sz="3200" dirty="0">
                <a:solidFill>
                  <a:schemeClr val="accent2"/>
                </a:solidFill>
                <a:latin typeface="Times New Roman" pitchFamily="18" charset="0"/>
              </a:rPr>
              <a:t>Find broad agreement on the activities and outcomes higher education ought to pursue.</a:t>
            </a:r>
          </a:p>
          <a:p>
            <a:pPr marL="285750" indent="-285750">
              <a:spcBef>
                <a:spcPct val="20000"/>
              </a:spcBef>
              <a:buFontTx/>
              <a:buChar char="•"/>
            </a:pPr>
            <a:r>
              <a:rPr lang="en-US" sz="3200" dirty="0">
                <a:solidFill>
                  <a:schemeClr val="accent2"/>
                </a:solidFill>
                <a:latin typeface="Times New Roman" pitchFamily="18" charset="0"/>
              </a:rPr>
              <a:t>Spread the financial incentives to a larger, more appropriate set of variables (not just enrollment).</a:t>
            </a:r>
          </a:p>
          <a:p>
            <a:pPr marL="285750" indent="-285750">
              <a:spcBef>
                <a:spcPct val="20000"/>
              </a:spcBef>
              <a:buFontTx/>
              <a:buChar char="•"/>
            </a:pPr>
            <a:r>
              <a:rPr lang="en-US" sz="3200" dirty="0">
                <a:solidFill>
                  <a:schemeClr val="accent2"/>
                </a:solidFill>
                <a:latin typeface="Times New Roman" pitchFamily="18" charset="0"/>
              </a:rPr>
              <a:t>Calibrate it specifically to an institution’s mission by utilizing Carnegie Classifications</a:t>
            </a:r>
          </a:p>
          <a:p>
            <a:pPr marL="285750" indent="-285750">
              <a:spcBef>
                <a:spcPct val="20000"/>
              </a:spcBef>
              <a:buFontTx/>
              <a:buChar char="•"/>
            </a:pPr>
            <a:endParaRPr lang="en-US" sz="3200" dirty="0">
              <a:solidFill>
                <a:schemeClr val="accent2"/>
              </a:solidFill>
              <a:latin typeface="Times New Roman" pitchFamily="18" charset="0"/>
            </a:endParaRPr>
          </a:p>
        </p:txBody>
      </p:sp>
    </p:spTree>
  </p:cSld>
  <p:clrMapOvr>
    <a:masterClrMapping/>
  </p:clrMapOvr>
  <p:transition advTm="41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245225"/>
            <a:ext cx="2133600" cy="476250"/>
          </a:xfrm>
        </p:spPr>
        <p:txBody>
          <a:bodyPr/>
          <a:lstStyle/>
          <a:p>
            <a:fld id="{A6BFDCB8-523B-4F27-92CB-E8E2C4548083}" type="slidenum">
              <a:rPr lang="en-US"/>
              <a:pPr/>
              <a:t>9</a:t>
            </a:fld>
            <a:endParaRPr lang="en-US"/>
          </a:p>
        </p:txBody>
      </p:sp>
      <p:grpSp>
        <p:nvGrpSpPr>
          <p:cNvPr id="5" name="Group 2"/>
          <p:cNvGrpSpPr>
            <a:grpSpLocks/>
          </p:cNvGrpSpPr>
          <p:nvPr/>
        </p:nvGrpSpPr>
        <p:grpSpPr bwMode="auto">
          <a:xfrm>
            <a:off x="0" y="0"/>
            <a:ext cx="9182100" cy="6872288"/>
            <a:chOff x="0" y="0"/>
            <a:chExt cx="5784" cy="4329"/>
          </a:xfrm>
        </p:grpSpPr>
        <p:grpSp>
          <p:nvGrpSpPr>
            <p:cNvPr id="6" name="Group 5"/>
            <p:cNvGrpSpPr>
              <a:grpSpLocks/>
            </p:cNvGrpSpPr>
            <p:nvPr/>
          </p:nvGrpSpPr>
          <p:grpSpPr bwMode="auto">
            <a:xfrm>
              <a:off x="5073" y="0"/>
              <a:ext cx="687" cy="4329"/>
              <a:chOff x="5073" y="0"/>
              <a:chExt cx="687" cy="4329"/>
            </a:xfrm>
          </p:grpSpPr>
          <p:sp>
            <p:nvSpPr>
              <p:cNvPr id="16" name="Rectangle 4"/>
              <p:cNvSpPr>
                <a:spLocks noChangeArrowheads="1"/>
              </p:cNvSpPr>
              <p:nvPr/>
            </p:nvSpPr>
            <p:spPr bwMode="auto">
              <a:xfrm>
                <a:off x="5568" y="0"/>
                <a:ext cx="192" cy="4329"/>
              </a:xfrm>
              <a:prstGeom prst="rect">
                <a:avLst/>
              </a:prstGeom>
              <a:solidFill>
                <a:srgbClr val="335F99"/>
              </a:solidFill>
              <a:ln w="9525">
                <a:noFill/>
                <a:miter lim="800000"/>
                <a:headEnd/>
                <a:tailEnd/>
              </a:ln>
            </p:spPr>
            <p:txBody>
              <a:bodyPr wrap="none" anchor="ctr"/>
              <a:lstStyle/>
              <a:p>
                <a:endParaRPr lang="en-US"/>
              </a:p>
            </p:txBody>
          </p:sp>
          <p:sp>
            <p:nvSpPr>
              <p:cNvPr id="17" name="Line 5"/>
              <p:cNvSpPr>
                <a:spLocks noChangeShapeType="1"/>
              </p:cNvSpPr>
              <p:nvPr/>
            </p:nvSpPr>
            <p:spPr bwMode="auto">
              <a:xfrm>
                <a:off x="5529" y="0"/>
                <a:ext cx="0" cy="4320"/>
              </a:xfrm>
              <a:prstGeom prst="line">
                <a:avLst/>
              </a:prstGeom>
              <a:noFill/>
              <a:ln w="38100">
                <a:solidFill>
                  <a:srgbClr val="FD0701"/>
                </a:solidFill>
                <a:round/>
                <a:headEnd/>
                <a:tailEnd/>
              </a:ln>
            </p:spPr>
            <p:txBody>
              <a:bodyPr/>
              <a:lstStyle/>
              <a:p>
                <a:endParaRPr lang="en-US"/>
              </a:p>
            </p:txBody>
          </p:sp>
          <p:sp>
            <p:nvSpPr>
              <p:cNvPr id="18" name="Oval 6"/>
              <p:cNvSpPr>
                <a:spLocks noChangeArrowheads="1"/>
              </p:cNvSpPr>
              <p:nvPr/>
            </p:nvSpPr>
            <p:spPr bwMode="auto">
              <a:xfrm>
                <a:off x="5073" y="111"/>
                <a:ext cx="584" cy="599"/>
              </a:xfrm>
              <a:prstGeom prst="ellipse">
                <a:avLst/>
              </a:prstGeom>
              <a:solidFill>
                <a:srgbClr val="FD0701"/>
              </a:solidFill>
              <a:ln w="19050">
                <a:noFill/>
                <a:round/>
                <a:headEnd/>
                <a:tailEnd/>
              </a:ln>
            </p:spPr>
            <p:txBody>
              <a:bodyPr wrap="none" anchor="ctr"/>
              <a:lstStyle/>
              <a:p>
                <a:endParaRPr lang="en-US"/>
              </a:p>
            </p:txBody>
          </p:sp>
          <p:sp>
            <p:nvSpPr>
              <p:cNvPr id="19" name="AutoShape 7"/>
              <p:cNvSpPr>
                <a:spLocks noChangeArrowheads="1"/>
              </p:cNvSpPr>
              <p:nvPr/>
            </p:nvSpPr>
            <p:spPr bwMode="auto">
              <a:xfrm rot="-271176">
                <a:off x="5076" y="105"/>
                <a:ext cx="334" cy="300"/>
              </a:xfrm>
              <a:prstGeom prst="star5">
                <a:avLst/>
              </a:prstGeom>
              <a:solidFill>
                <a:schemeClr val="bg1"/>
              </a:solidFill>
              <a:ln w="28575">
                <a:solidFill>
                  <a:srgbClr val="355B99"/>
                </a:solidFill>
                <a:miter lim="800000"/>
                <a:headEnd/>
                <a:tailEnd/>
              </a:ln>
              <a:effectLst/>
            </p:spPr>
            <p:txBody>
              <a:bodyPr wrap="none" anchor="ctr"/>
              <a:lstStyle/>
              <a:p>
                <a:pPr>
                  <a:defRPr/>
                </a:pPr>
                <a:endParaRPr lang="en-US"/>
              </a:p>
            </p:txBody>
          </p:sp>
          <p:sp>
            <p:nvSpPr>
              <p:cNvPr id="20" name="AutoShape 8"/>
              <p:cNvSpPr>
                <a:spLocks noChangeArrowheads="1"/>
              </p:cNvSpPr>
              <p:nvPr/>
            </p:nvSpPr>
            <p:spPr bwMode="auto">
              <a:xfrm rot="2727323">
                <a:off x="5386" y="253"/>
                <a:ext cx="360" cy="279"/>
              </a:xfrm>
              <a:prstGeom prst="star5">
                <a:avLst/>
              </a:prstGeom>
              <a:solidFill>
                <a:schemeClr val="bg1"/>
              </a:solidFill>
              <a:ln w="28575">
                <a:solidFill>
                  <a:srgbClr val="355B99"/>
                </a:solidFill>
                <a:miter lim="800000"/>
                <a:headEnd/>
                <a:tailEnd/>
              </a:ln>
              <a:effectLst/>
            </p:spPr>
            <p:txBody>
              <a:bodyPr wrap="none" anchor="ctr"/>
              <a:lstStyle/>
              <a:p>
                <a:pPr>
                  <a:defRPr/>
                </a:pPr>
                <a:endParaRPr lang="en-US"/>
              </a:p>
            </p:txBody>
          </p:sp>
          <p:sp>
            <p:nvSpPr>
              <p:cNvPr id="21" name="AutoShape 9"/>
              <p:cNvSpPr>
                <a:spLocks noChangeArrowheads="1"/>
              </p:cNvSpPr>
              <p:nvPr/>
            </p:nvSpPr>
            <p:spPr bwMode="auto">
              <a:xfrm rot="1132355">
                <a:off x="5143" y="429"/>
                <a:ext cx="334" cy="300"/>
              </a:xfrm>
              <a:prstGeom prst="star5">
                <a:avLst/>
              </a:prstGeom>
              <a:solidFill>
                <a:schemeClr val="bg1"/>
              </a:solidFill>
              <a:ln w="28575">
                <a:solidFill>
                  <a:srgbClr val="355B99"/>
                </a:solidFill>
                <a:miter lim="800000"/>
                <a:headEnd/>
                <a:tailEnd/>
              </a:ln>
              <a:effectLst/>
            </p:spPr>
            <p:txBody>
              <a:bodyPr wrap="none" anchor="ctr"/>
              <a:lstStyle/>
              <a:p>
                <a:pPr>
                  <a:defRPr/>
                </a:pPr>
                <a:endParaRPr lang="en-US"/>
              </a:p>
            </p:txBody>
          </p:sp>
        </p:grpSp>
        <p:sp>
          <p:nvSpPr>
            <p:cNvPr id="7" name="Text Box 10"/>
            <p:cNvSpPr txBox="1">
              <a:spLocks noChangeArrowheads="1"/>
            </p:cNvSpPr>
            <p:nvPr/>
          </p:nvSpPr>
          <p:spPr bwMode="auto">
            <a:xfrm>
              <a:off x="0" y="4089"/>
              <a:ext cx="3696" cy="231"/>
            </a:xfrm>
            <a:prstGeom prst="rect">
              <a:avLst/>
            </a:prstGeom>
            <a:noFill/>
            <a:ln w="9525">
              <a:noFill/>
              <a:miter lim="800000"/>
              <a:headEnd/>
              <a:tailEnd/>
            </a:ln>
          </p:spPr>
          <p:txBody>
            <a:bodyPr>
              <a:spAutoFit/>
            </a:bodyPr>
            <a:lstStyle/>
            <a:p>
              <a:pPr>
                <a:spcBef>
                  <a:spcPct val="50000"/>
                </a:spcBef>
              </a:pPr>
              <a:r>
                <a:rPr lang="en-US" b="1" i="1">
                  <a:solidFill>
                    <a:srgbClr val="335F99"/>
                  </a:solidFill>
                  <a:latin typeface="BellCent Add BT" pitchFamily="34" charset="0"/>
                </a:rPr>
                <a:t>Tennessee Higher Education Commission</a:t>
              </a:r>
            </a:p>
          </p:txBody>
        </p:sp>
        <p:sp>
          <p:nvSpPr>
            <p:cNvPr id="8" name="AutoShape 11"/>
            <p:cNvSpPr>
              <a:spLocks noChangeArrowheads="1"/>
            </p:cNvSpPr>
            <p:nvPr/>
          </p:nvSpPr>
          <p:spPr bwMode="auto">
            <a:xfrm>
              <a:off x="3032" y="4113"/>
              <a:ext cx="189"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9" name="AutoShape 12"/>
            <p:cNvSpPr>
              <a:spLocks noChangeArrowheads="1"/>
            </p:cNvSpPr>
            <p:nvPr/>
          </p:nvSpPr>
          <p:spPr bwMode="auto">
            <a:xfrm>
              <a:off x="3401" y="4113"/>
              <a:ext cx="189"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0" name="AutoShape 13"/>
            <p:cNvSpPr>
              <a:spLocks noChangeArrowheads="1"/>
            </p:cNvSpPr>
            <p:nvPr/>
          </p:nvSpPr>
          <p:spPr bwMode="auto">
            <a:xfrm>
              <a:off x="3778" y="4113"/>
              <a:ext cx="190"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1" name="AutoShape 14"/>
            <p:cNvSpPr>
              <a:spLocks noChangeArrowheads="1"/>
            </p:cNvSpPr>
            <p:nvPr/>
          </p:nvSpPr>
          <p:spPr bwMode="auto">
            <a:xfrm>
              <a:off x="4147" y="4113"/>
              <a:ext cx="189"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2" name="AutoShape 15"/>
            <p:cNvSpPr>
              <a:spLocks noChangeArrowheads="1"/>
            </p:cNvSpPr>
            <p:nvPr/>
          </p:nvSpPr>
          <p:spPr bwMode="auto">
            <a:xfrm>
              <a:off x="4516" y="4113"/>
              <a:ext cx="189"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3" name="AutoShape 16"/>
            <p:cNvSpPr>
              <a:spLocks noChangeArrowheads="1"/>
            </p:cNvSpPr>
            <p:nvPr/>
          </p:nvSpPr>
          <p:spPr bwMode="auto">
            <a:xfrm>
              <a:off x="4884" y="4113"/>
              <a:ext cx="190"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4" name="AutoShape 17"/>
            <p:cNvSpPr>
              <a:spLocks noChangeArrowheads="1"/>
            </p:cNvSpPr>
            <p:nvPr/>
          </p:nvSpPr>
          <p:spPr bwMode="auto">
            <a:xfrm>
              <a:off x="5253" y="4113"/>
              <a:ext cx="190" cy="144"/>
            </a:xfrm>
            <a:prstGeom prst="star5">
              <a:avLst/>
            </a:prstGeom>
            <a:solidFill>
              <a:srgbClr val="335F99"/>
            </a:solidFill>
            <a:ln w="3175">
              <a:solidFill>
                <a:srgbClr val="335F99"/>
              </a:solidFill>
              <a:miter lim="800000"/>
              <a:headEnd/>
              <a:tailEnd/>
            </a:ln>
            <a:effectLst/>
          </p:spPr>
          <p:txBody>
            <a:bodyPr wrap="none" anchor="ctr"/>
            <a:lstStyle/>
            <a:p>
              <a:pPr>
                <a:defRPr/>
              </a:pPr>
              <a:endParaRPr lang="en-US"/>
            </a:p>
          </p:txBody>
        </p:sp>
        <p:sp>
          <p:nvSpPr>
            <p:cNvPr id="15" name="AutoShape 18"/>
            <p:cNvSpPr>
              <a:spLocks noChangeArrowheads="1"/>
            </p:cNvSpPr>
            <p:nvPr/>
          </p:nvSpPr>
          <p:spPr bwMode="auto">
            <a:xfrm>
              <a:off x="5595" y="4113"/>
              <a:ext cx="189" cy="144"/>
            </a:xfrm>
            <a:prstGeom prst="star5">
              <a:avLst/>
            </a:prstGeom>
            <a:solidFill>
              <a:srgbClr val="E30101"/>
            </a:solidFill>
            <a:ln w="3175">
              <a:solidFill>
                <a:srgbClr val="E30101"/>
              </a:solidFill>
              <a:miter lim="800000"/>
              <a:headEnd/>
              <a:tailEnd/>
            </a:ln>
            <a:effectLst/>
          </p:spPr>
          <p:txBody>
            <a:bodyPr wrap="none" anchor="ctr"/>
            <a:lstStyle/>
            <a:p>
              <a:pPr>
                <a:defRPr/>
              </a:pPr>
              <a:endParaRPr lang="en-US"/>
            </a:p>
          </p:txBody>
        </p:sp>
      </p:grpSp>
      <p:sp>
        <p:nvSpPr>
          <p:cNvPr id="22" name="Rectangle 19"/>
          <p:cNvSpPr>
            <a:spLocks noChangeArrowheads="1"/>
          </p:cNvSpPr>
          <p:nvPr/>
        </p:nvSpPr>
        <p:spPr bwMode="auto">
          <a:xfrm>
            <a:off x="457200" y="1828800"/>
            <a:ext cx="7924800" cy="3810000"/>
          </a:xfrm>
          <a:prstGeom prst="rect">
            <a:avLst/>
          </a:prstGeom>
          <a:noFill/>
          <a:ln w="12700">
            <a:noFill/>
            <a:miter lim="800000"/>
            <a:headEnd/>
            <a:tailEnd/>
          </a:ln>
        </p:spPr>
        <p:txBody>
          <a:bodyPr lIns="90488" tIns="44450" rIns="90488" bIns="44450"/>
          <a:lstStyle/>
          <a:p>
            <a:pPr marL="285750" indent="-285750">
              <a:spcBef>
                <a:spcPct val="20000"/>
              </a:spcBef>
              <a:buFontTx/>
              <a:buChar char="•"/>
            </a:pPr>
            <a:endParaRPr lang="en-US" sz="2600">
              <a:latin typeface="Times New Roman" pitchFamily="18" charset="0"/>
            </a:endParaRPr>
          </a:p>
        </p:txBody>
      </p:sp>
      <p:sp>
        <p:nvSpPr>
          <p:cNvPr id="23" name="Rectangle 20"/>
          <p:cNvSpPr txBox="1">
            <a:spLocks noChangeArrowheads="1"/>
          </p:cNvSpPr>
          <p:nvPr/>
        </p:nvSpPr>
        <p:spPr>
          <a:xfrm>
            <a:off x="0" y="76200"/>
            <a:ext cx="8686800" cy="5334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800" b="1" i="0" u="none" strike="noStrike" kern="1200" cap="none" spc="0" normalizeH="0" baseline="0" noProof="0" smtClean="0">
                <a:ln>
                  <a:noFill/>
                </a:ln>
                <a:solidFill>
                  <a:srgbClr val="E30101"/>
                </a:solidFill>
                <a:effectLst>
                  <a:outerShdw blurRad="38100" dist="38100" dir="2700000" algn="tl">
                    <a:srgbClr val="C0C0C0"/>
                  </a:outerShdw>
                </a:effectLst>
                <a:uLnTx/>
                <a:uFillTx/>
                <a:latin typeface="Times New Roman" pitchFamily="18" charset="0"/>
                <a:ea typeface="+mj-ea"/>
                <a:cs typeface="+mj-cs"/>
              </a:rPr>
              <a:t>CC Formula Design Concept</a:t>
            </a:r>
            <a:endParaRPr kumimoji="0" lang="en-US" sz="3800" b="1" i="0" u="none" strike="noStrike" kern="1200" cap="none" spc="0" normalizeH="0" baseline="0" noProof="0">
              <a:ln>
                <a:noFill/>
              </a:ln>
              <a:solidFill>
                <a:srgbClr val="E30101"/>
              </a:solidFill>
              <a:effectLst>
                <a:outerShdw blurRad="38100" dist="38100" dir="2700000" algn="tl">
                  <a:srgbClr val="C0C0C0"/>
                </a:outerShdw>
              </a:effectLst>
              <a:uLnTx/>
              <a:uFillTx/>
              <a:latin typeface="Times New Roman" pitchFamily="18" charset="0"/>
              <a:ea typeface="+mj-ea"/>
              <a:cs typeface="+mj-cs"/>
            </a:endParaRPr>
          </a:p>
        </p:txBody>
      </p:sp>
      <p:graphicFrame>
        <p:nvGraphicFramePr>
          <p:cNvPr id="24" name="Object 25"/>
          <p:cNvGraphicFramePr>
            <a:graphicFrameLocks noChangeAspect="1"/>
          </p:cNvGraphicFramePr>
          <p:nvPr/>
        </p:nvGraphicFramePr>
        <p:xfrm>
          <a:off x="152400" y="1143000"/>
          <a:ext cx="8458200" cy="5068888"/>
        </p:xfrm>
        <a:graphic>
          <a:graphicData uri="http://schemas.openxmlformats.org/presentationml/2006/ole">
            <p:oleObj spid="_x0000_s1026" name="Worksheet" r:id="rId4" imgW="6892985" imgH="4130141" progId="Excel.Sheet.8">
              <p:embed/>
            </p:oleObj>
          </a:graphicData>
        </a:graphic>
      </p:graphicFrame>
      <p:sp>
        <p:nvSpPr>
          <p:cNvPr id="26" name="Text Box 30"/>
          <p:cNvSpPr txBox="1">
            <a:spLocks noChangeArrowheads="1"/>
          </p:cNvSpPr>
          <p:nvPr/>
        </p:nvSpPr>
        <p:spPr bwMode="auto">
          <a:xfrm>
            <a:off x="3276600" y="3581400"/>
            <a:ext cx="2057400" cy="366713"/>
          </a:xfrm>
          <a:prstGeom prst="rect">
            <a:avLst/>
          </a:prstGeom>
          <a:noFill/>
          <a:ln w="9525">
            <a:noFill/>
            <a:miter lim="800000"/>
            <a:headEnd/>
            <a:tailEnd/>
          </a:ln>
          <a:effectLst/>
        </p:spPr>
        <p:txBody>
          <a:bodyPr>
            <a:spAutoFit/>
          </a:bodyPr>
          <a:lstStyle/>
          <a:p>
            <a:pPr>
              <a:spcBef>
                <a:spcPct val="50000"/>
              </a:spcBef>
            </a:pPr>
            <a:r>
              <a:rPr lang="en-US" b="1" u="sng">
                <a:solidFill>
                  <a:srgbClr val="FF0000"/>
                </a:solidFill>
              </a:rPr>
              <a:t>EXAMPLE ONLY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916</TotalTime>
  <Words>1004</Words>
  <Application>Microsoft Office PowerPoint</Application>
  <PresentationFormat>On-screen Show (4:3)</PresentationFormat>
  <Paragraphs>280</Paragraphs>
  <Slides>26</Slides>
  <Notes>18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29" baseType="lpstr">
      <vt:lpstr>Civic</vt:lpstr>
      <vt:lpstr>Photo Editor Photo</vt:lpstr>
      <vt:lpstr>Worksheet</vt:lpstr>
      <vt:lpstr>2010-2011 JSCC Computer Information Systems Advisory Board Meeting</vt:lpstr>
      <vt:lpstr>Welcome and Introductions </vt:lpstr>
      <vt:lpstr>JSCC  Updates/Announcements </vt:lpstr>
      <vt:lpstr>College Reorganization </vt:lpstr>
      <vt:lpstr>TBR Community College Summary F09</vt:lpstr>
      <vt:lpstr>Complete College Tennessee Act of 2010</vt:lpstr>
      <vt:lpstr>Slide 7</vt:lpstr>
      <vt:lpstr>Formula Design Concepts</vt:lpstr>
      <vt:lpstr>Slide 9</vt:lpstr>
      <vt:lpstr>Alternative Funding Sources</vt:lpstr>
      <vt:lpstr>Cisco Academy</vt:lpstr>
      <vt:lpstr>Partnerships </vt:lpstr>
      <vt:lpstr>Cyber Security Education Consortium (CSEC)</vt:lpstr>
      <vt:lpstr>SCADA System Example</vt:lpstr>
      <vt:lpstr>TAF and Center of Emphasis Support</vt:lpstr>
      <vt:lpstr>Career Readiness Certificate</vt:lpstr>
      <vt:lpstr>Career Readiness Certificate</vt:lpstr>
      <vt:lpstr>CIS Program Curriculum Updates</vt:lpstr>
      <vt:lpstr>Slide 19</vt:lpstr>
      <vt:lpstr>Slide 20</vt:lpstr>
      <vt:lpstr>AAS Computer Information Systems:   5 Concentrations</vt:lpstr>
      <vt:lpstr>2009–10 CIS Internship Partners</vt:lpstr>
      <vt:lpstr>CIS Graduate Review</vt:lpstr>
      <vt:lpstr>CIS Enrollment Trend</vt:lpstr>
      <vt:lpstr>CIS Studies Promotional Activities</vt:lpstr>
      <vt:lpstr>Let us hear from you…</vt:lpstr>
    </vt:vector>
  </TitlesOfParts>
  <Company>JSCC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2009-2010 JSCC Business Advisory Board Meeting</dc:title>
  <dc:creator>Messer, Terri</dc:creator>
  <cp:lastModifiedBy>Messer, Terri</cp:lastModifiedBy>
  <cp:revision>63</cp:revision>
  <dcterms:created xsi:type="dcterms:W3CDTF">2010-03-20T23:27:37Z</dcterms:created>
  <dcterms:modified xsi:type="dcterms:W3CDTF">2010-11-04T23:24:06Z</dcterms:modified>
</cp:coreProperties>
</file>