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62" r:id="rId5"/>
    <p:sldId id="280" r:id="rId6"/>
    <p:sldId id="284" r:id="rId7"/>
    <p:sldId id="281" r:id="rId8"/>
    <p:sldId id="283" r:id="rId9"/>
    <p:sldId id="268" r:id="rId10"/>
    <p:sldId id="264" r:id="rId11"/>
    <p:sldId id="279" r:id="rId12"/>
    <p:sldId id="277" r:id="rId13"/>
    <p:sldId id="278" r:id="rId14"/>
    <p:sldId id="266" r:id="rId15"/>
    <p:sldId id="275" r:id="rId16"/>
    <p:sldId id="276" r:id="rId17"/>
    <p:sldId id="265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0EA869F-E72F-4A4C-9556-0064C16B1DF2}" type="datetimeFigureOut">
              <a:rPr lang="en-US" smtClean="0"/>
              <a:pPr/>
              <a:t>3/26/2012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07F1247-31D3-49CE-A9BB-BA4F371FC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7951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559EBC2-92A0-4681-BC89-E4F39BBD9CE2}" type="datetimeFigureOut">
              <a:rPr lang="en-US" smtClean="0"/>
              <a:pPr/>
              <a:t>3/26/2012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080FE06-883E-4F55-B54C-AB42D98A3B0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153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80FE06-883E-4F55-B54C-AB42D98A3B0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80FE06-883E-4F55-B54C-AB42D98A3B0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80FE06-883E-4F55-B54C-AB42D98A3B0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80FE06-883E-4F55-B54C-AB42D98A3B0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80FE06-883E-4F55-B54C-AB42D98A3B0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80FE06-883E-4F55-B54C-AB42D98A3B0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80FE06-883E-4F55-B54C-AB42D98A3B0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80FE06-883E-4F55-B54C-AB42D98A3B0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80FE06-883E-4F55-B54C-AB42D98A3B0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80FE06-883E-4F55-B54C-AB42D98A3B0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D569-7349-4604-B96B-EADCD0D2A903}" type="datetime1">
              <a:rPr lang="en-US" smtClean="0"/>
              <a:pPr/>
              <a:t>3/26/2012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B2CD75E-3886-497A-B461-462DC3D8E4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8BAE-4D35-41B9-87AD-5EC2A4C637AF}" type="datetime1">
              <a:rPr lang="en-US" smtClean="0"/>
              <a:pPr/>
              <a:t>3/26/2012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D75E-3886-497A-B461-462DC3D8E4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B2CD75E-3886-497A-B461-462DC3D8E4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2049-F8B9-4D8C-BEE8-DD2DC36CFEB7}" type="datetime1">
              <a:rPr lang="en-US" smtClean="0"/>
              <a:pPr/>
              <a:t>3/26/2012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77826-578C-42E4-97BF-C3EC26B384AC}" type="datetime1">
              <a:rPr lang="en-US" smtClean="0"/>
              <a:pPr/>
              <a:t>3/26/2012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B2CD75E-3886-497A-B461-462DC3D8E4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96E62-F4DE-490D-B2E9-8544A93AFDFA}" type="datetime1">
              <a:rPr lang="en-US" smtClean="0"/>
              <a:pPr/>
              <a:t>3/26/2012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B2CD75E-3886-497A-B461-462DC3D8E4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B86D03F-974B-418A-9A58-D2DD8FAD1AEF}" type="datetime1">
              <a:rPr lang="en-US" smtClean="0"/>
              <a:pPr/>
              <a:t>3/26/2012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D75E-3886-497A-B461-462DC3D8E4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03AE0-F9AB-4BE9-973B-B5558A8D0BD6}" type="datetime1">
              <a:rPr lang="en-US" smtClean="0"/>
              <a:pPr/>
              <a:t>3/26/2012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B2CD75E-3886-497A-B461-462DC3D8E4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11C4-8DA6-4372-B855-64BFD60A1496}" type="datetime1">
              <a:rPr lang="en-US" smtClean="0"/>
              <a:pPr/>
              <a:t>3/26/2012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B2CD75E-3886-497A-B461-462DC3D8E4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3FCED-4F6C-4426-B97F-0070CB7C7A62}" type="datetime1">
              <a:rPr lang="en-US" smtClean="0"/>
              <a:pPr/>
              <a:t>3/26/2012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B2CD75E-3886-497A-B461-462DC3D8E4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B2CD75E-3886-497A-B461-462DC3D8E4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EADDF-7F3A-4D18-A0C2-48EDCD4674C2}" type="datetime1">
              <a:rPr lang="en-US" smtClean="0"/>
              <a:pPr/>
              <a:t>3/26/2012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B2CD75E-3886-497A-B461-462DC3D8E4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6370446-6B10-42A9-899C-4A1C841B4620}" type="datetime1">
              <a:rPr lang="en-US" smtClean="0"/>
              <a:pPr/>
              <a:t>3/26/2012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0E68E9B-80C0-4E3D-BAEC-487B45373961}" type="datetime1">
              <a:rPr lang="en-US" smtClean="0"/>
              <a:pPr/>
              <a:t>3/26/2012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B2CD75E-3886-497A-B461-462DC3D8E4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4114800"/>
            <a:ext cx="7772400" cy="1295400"/>
          </a:xfrm>
        </p:spPr>
        <p:txBody>
          <a:bodyPr>
            <a:normAutofit fontScale="70000" lnSpcReduction="20000"/>
          </a:bodyPr>
          <a:lstStyle/>
          <a:p>
            <a:r>
              <a:rPr lang="en-US" sz="2800" dirty="0" smtClean="0"/>
              <a:t>March 27, 2012</a:t>
            </a:r>
          </a:p>
          <a:p>
            <a:r>
              <a:rPr lang="en-US" sz="2800" dirty="0" smtClean="0"/>
              <a:t>Old country store</a:t>
            </a:r>
          </a:p>
          <a:p>
            <a:r>
              <a:rPr lang="en-US" sz="2800" dirty="0" smtClean="0"/>
              <a:t>Joint BIC advisory council</a:t>
            </a:r>
          </a:p>
          <a:p>
            <a:r>
              <a:rPr lang="en-US" sz="2800" dirty="0" smtClean="0"/>
              <a:t>Jackson state community college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2011-2012 JSCC</a:t>
            </a:r>
            <a:br>
              <a:rPr lang="en-US" dirty="0" smtClean="0"/>
            </a:br>
            <a:r>
              <a:rPr lang="en-US" dirty="0" smtClean="0"/>
              <a:t>Computer Information Systems Advisory Committee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D75E-3886-497A-B461-462DC3D8E45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8915400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CIS Program 2011-12 Curriculum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295400"/>
            <a:ext cx="89154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CISP 1010 – Computer Science I, added math pre-</a:t>
            </a:r>
            <a:r>
              <a:rPr lang="en-US" dirty="0" err="1" smtClean="0"/>
              <a:t>req</a:t>
            </a:r>
            <a:endParaRPr lang="en-US" dirty="0" smtClean="0"/>
          </a:p>
          <a:p>
            <a:r>
              <a:rPr lang="en-US" dirty="0" smtClean="0"/>
              <a:t>CIS 156, Principles Info Assurance – added to core curriculum replacing CIS 250, Network Security</a:t>
            </a:r>
          </a:p>
          <a:p>
            <a:r>
              <a:rPr lang="en-US" dirty="0" smtClean="0"/>
              <a:t>CIS 145 – Linux, added CIS 175 pre-</a:t>
            </a:r>
            <a:r>
              <a:rPr lang="en-US" dirty="0" err="1" smtClean="0"/>
              <a:t>req</a:t>
            </a:r>
            <a:r>
              <a:rPr lang="en-US" dirty="0" smtClean="0"/>
              <a:t> course</a:t>
            </a:r>
          </a:p>
          <a:p>
            <a:r>
              <a:rPr lang="en-US" dirty="0" smtClean="0"/>
              <a:t>CIS 226 – Windows Prof, added CIS 175 pre-</a:t>
            </a:r>
            <a:r>
              <a:rPr lang="en-US" dirty="0" err="1" smtClean="0"/>
              <a:t>req</a:t>
            </a:r>
            <a:r>
              <a:rPr lang="en-US" dirty="0" smtClean="0"/>
              <a:t> course</a:t>
            </a:r>
          </a:p>
          <a:p>
            <a:r>
              <a:rPr lang="en-US" dirty="0" smtClean="0"/>
              <a:t>CIS 250 – Network Security, added CIS 175 pre-</a:t>
            </a:r>
            <a:r>
              <a:rPr lang="en-US" dirty="0" err="1" smtClean="0"/>
              <a:t>req</a:t>
            </a:r>
            <a:r>
              <a:rPr lang="en-US" dirty="0" smtClean="0"/>
              <a:t> course</a:t>
            </a:r>
          </a:p>
          <a:p>
            <a:r>
              <a:rPr lang="en-US" dirty="0" smtClean="0"/>
              <a:t>CIS 270 – IT Technician– added note that this second part class must be taken within two years of taking CIS 170 (the first part).  This sequence used to prepare students for A+ certification.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D75E-3886-497A-B461-462DC3D8E45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Rectangle 2"/>
          <p:cNvSpPr txBox="1">
            <a:spLocks noRot="1" noChangeArrowheads="1"/>
          </p:cNvSpPr>
          <p:nvPr/>
        </p:nvSpPr>
        <p:spPr>
          <a:xfrm>
            <a:off x="457200" y="244475"/>
            <a:ext cx="8385175" cy="593725"/>
          </a:xfrm>
          <a:prstGeom prst="rect">
            <a:avLst/>
          </a:prstGeom>
        </p:spPr>
        <p:txBody>
          <a:bodyPr vert="horz" anchor="b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shade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CIS Program Content – 60 hours</a:t>
            </a:r>
            <a:endParaRPr kumimoji="0" lang="en-US" sz="33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shade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Rot="1" noChangeArrowheads="1"/>
          </p:cNvSpPr>
          <p:nvPr/>
        </p:nvSpPr>
        <p:spPr>
          <a:xfrm>
            <a:off x="838200" y="1905000"/>
            <a:ext cx="8007350" cy="4191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General Education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(15 Hours)</a:t>
            </a:r>
          </a:p>
          <a:p>
            <a:pPr marL="731520" lvl="1" indent="-274320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700" noProof="0" dirty="0" smtClean="0"/>
              <a:t>English Comp I</a:t>
            </a:r>
          </a:p>
          <a:p>
            <a:pPr marL="731520" lvl="1" indent="-274320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kumimoji="0" lang="en-US" sz="27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Humanities/Fine</a:t>
            </a:r>
            <a:r>
              <a:rPr kumimoji="0" lang="en-US" sz="27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Arts</a:t>
            </a:r>
          </a:p>
          <a:p>
            <a:pPr marL="731520" lvl="1" indent="-274320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700" baseline="0" noProof="0" dirty="0" smtClean="0"/>
              <a:t>Social</a:t>
            </a:r>
            <a:r>
              <a:rPr lang="en-US" sz="2700" noProof="0" dirty="0" smtClean="0"/>
              <a:t> &amp; Behavior Science</a:t>
            </a:r>
          </a:p>
          <a:p>
            <a:pPr marL="731520" lvl="1" indent="-274320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kumimoji="0" lang="en-US" sz="27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Mathematics/Natural</a:t>
            </a:r>
            <a:r>
              <a:rPr kumimoji="0" lang="en-US" sz="27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Science</a:t>
            </a:r>
          </a:p>
          <a:p>
            <a:pPr marL="731520" lvl="1" indent="-274320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700" baseline="0" noProof="0" dirty="0" smtClean="0"/>
              <a:t>General</a:t>
            </a:r>
            <a:r>
              <a:rPr lang="en-US" sz="2700" noProof="0" dirty="0" smtClean="0"/>
              <a:t> Education Elective</a:t>
            </a: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CIS Major Core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(30 Hours)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Concentration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(15)</a:t>
            </a: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Rot="1" noChangeArrowheads="1"/>
          </p:cNvSpPr>
          <p:nvPr/>
        </p:nvSpPr>
        <p:spPr>
          <a:xfrm>
            <a:off x="457200" y="244475"/>
            <a:ext cx="8385175" cy="822325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shade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CIS Major Core – Effective</a:t>
            </a:r>
            <a:r>
              <a:rPr kumimoji="0" lang="en-US" sz="3300" b="0" i="0" u="none" strike="noStrike" kern="1200" cap="none" spc="0" normalizeH="0" noProof="0" dirty="0" smtClean="0">
                <a:ln>
                  <a:noFill/>
                </a:ln>
                <a:solidFill>
                  <a:schemeClr val="accent3">
                    <a:shade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Fall 2012</a:t>
            </a:r>
            <a:endParaRPr kumimoji="0" lang="en-US" sz="33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shade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Group 10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5797765"/>
              </p:ext>
            </p:extLst>
          </p:nvPr>
        </p:nvGraphicFramePr>
        <p:xfrm>
          <a:off x="838200" y="1524003"/>
          <a:ext cx="6858000" cy="4735482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556783"/>
                <a:gridCol w="5301217"/>
              </a:tblGrid>
              <a:tr h="413905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CIS Major Core (30 Hours)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63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Info 1010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Integrated Software Applications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/>
                </a:tc>
              </a:tr>
              <a:tr h="41563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CIS  226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Windows Professional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/>
                </a:tc>
              </a:tr>
              <a:tr h="41563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CIS 130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Programming Design and Logic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/>
                </a:tc>
              </a:tr>
              <a:tr h="41563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CIS 135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Database Systems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/>
                </a:tc>
              </a:tr>
              <a:tr h="41563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CIS 145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Linux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/>
                </a:tc>
              </a:tr>
              <a:tr h="41563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CIS 150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Web Design/Development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/>
                </a:tc>
              </a:tr>
              <a:tr h="41736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CIS 170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IT Essentials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/>
                </a:tc>
              </a:tr>
              <a:tr h="41563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CIS 175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Network Technician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/>
                </a:tc>
              </a:tr>
              <a:tr h="41563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CIS 156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Principles of Information Assurance (Replacing Network Security – CIS 250)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/>
                </a:tc>
              </a:tr>
              <a:tr h="41563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CIS 290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CIS Internship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81000"/>
            <a:ext cx="85344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AAS Computer Information Systems:  </a:t>
            </a:r>
            <a:br>
              <a:rPr lang="en-US" dirty="0" smtClean="0"/>
            </a:br>
            <a:r>
              <a:rPr lang="en-US" dirty="0" smtClean="0"/>
              <a:t>5 Concentrations (one change forthcoming)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1371600"/>
            <a:ext cx="464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fontAlgn="b">
              <a:spcBef>
                <a:spcPct val="0"/>
              </a:spcBef>
              <a:spcAft>
                <a:spcPct val="0"/>
              </a:spcAft>
            </a:pPr>
            <a:r>
              <a:rPr lang="en-US" b="1" u="sng" dirty="0" smtClean="0">
                <a:cs typeface="Arial" charset="0"/>
              </a:rPr>
              <a:t>PC Support and Help Desk (15 hours</a:t>
            </a:r>
            <a:r>
              <a:rPr lang="en-US" dirty="0" smtClean="0">
                <a:cs typeface="Arial" charset="0"/>
              </a:rPr>
              <a:t>)</a:t>
            </a:r>
          </a:p>
          <a:p>
            <a:pPr marL="342900" lvl="0" indent="-342900" fontAlgn="b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cs typeface="Arial" charset="0"/>
              </a:rPr>
              <a:t>CIS 228  PC Support &amp; Help Desk</a:t>
            </a:r>
          </a:p>
          <a:p>
            <a:pPr marL="342900" lvl="0" indent="-342900" fontAlgn="b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cs typeface="Arial" charset="0"/>
              </a:rPr>
              <a:t>CIS 270  IT Technician</a:t>
            </a:r>
          </a:p>
          <a:p>
            <a:pPr marL="342900" lvl="0" indent="-342900" fontAlgn="b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cs typeface="Arial" charset="0"/>
              </a:rPr>
              <a:t>CIS Elective</a:t>
            </a:r>
          </a:p>
          <a:p>
            <a:pPr marL="342900" lvl="0" indent="-342900" fontAlgn="b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cs typeface="Arial" charset="0"/>
              </a:rPr>
              <a:t>CIS Elective</a:t>
            </a:r>
          </a:p>
          <a:p>
            <a:pPr marL="342900" lvl="0" indent="-342900" fontAlgn="b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cs typeface="Arial" charset="0"/>
              </a:rPr>
              <a:t>CIS Elective</a:t>
            </a:r>
            <a:endParaRPr lang="en-US" dirty="0" smtClean="0"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04509" y="3278326"/>
            <a:ext cx="3352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Network Admin (15 hours)</a:t>
            </a:r>
          </a:p>
          <a:p>
            <a:r>
              <a:rPr lang="en-US" dirty="0" smtClean="0"/>
              <a:t>CIS 190 Network Server </a:t>
            </a:r>
            <a:r>
              <a:rPr lang="en-US" dirty="0" err="1" smtClean="0"/>
              <a:t>Adm</a:t>
            </a:r>
            <a:endParaRPr lang="en-US" dirty="0" smtClean="0"/>
          </a:p>
          <a:p>
            <a:r>
              <a:rPr lang="en-US" dirty="0" smtClean="0"/>
              <a:t>CIS 270  IT Technician</a:t>
            </a:r>
          </a:p>
          <a:p>
            <a:r>
              <a:rPr lang="en-US" dirty="0" smtClean="0"/>
              <a:t>CIS Elective</a:t>
            </a:r>
          </a:p>
          <a:p>
            <a:r>
              <a:rPr lang="en-US" dirty="0" smtClean="0"/>
              <a:t>CIS Elective</a:t>
            </a:r>
          </a:p>
          <a:p>
            <a:r>
              <a:rPr lang="en-US" dirty="0" smtClean="0"/>
              <a:t>CIS Elective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62100" y="4923472"/>
            <a:ext cx="3200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CISCO CCNA (15 hours)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CIS 176  Cisco Routers I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CIS 177  Cisco Routers II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CIS 276  Cisco Routers III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CIS 277  Cisco Routers IV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CIS Elective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76800" y="1524000"/>
            <a:ext cx="3886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Software Developer (15 hours)</a:t>
            </a:r>
          </a:p>
          <a:p>
            <a:r>
              <a:rPr lang="en-US" dirty="0" smtClean="0"/>
              <a:t>CIS 215  Advanced Database</a:t>
            </a:r>
          </a:p>
          <a:p>
            <a:r>
              <a:rPr lang="en-US" dirty="0" smtClean="0"/>
              <a:t>CIS 230  Visual Basic</a:t>
            </a:r>
          </a:p>
          <a:p>
            <a:r>
              <a:rPr lang="en-US" dirty="0" smtClean="0"/>
              <a:t>CISP 1010 Computer Science I</a:t>
            </a:r>
          </a:p>
          <a:p>
            <a:r>
              <a:rPr lang="en-US" dirty="0" smtClean="0"/>
              <a:t>CIS Elective (5 hours)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7709" y="3146708"/>
            <a:ext cx="5105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Information Assurance (15 hours)</a:t>
            </a:r>
          </a:p>
          <a:p>
            <a:r>
              <a:rPr lang="en-US" dirty="0" smtClean="0"/>
              <a:t>CIS 250  Network Security</a:t>
            </a:r>
          </a:p>
          <a:p>
            <a:r>
              <a:rPr lang="en-US" dirty="0" smtClean="0"/>
              <a:t>CIS 259  Enterprise Security Management</a:t>
            </a:r>
          </a:p>
          <a:p>
            <a:r>
              <a:rPr lang="en-US" dirty="0" smtClean="0"/>
              <a:t>CIS 257  Secure Electronic Commerce</a:t>
            </a:r>
          </a:p>
          <a:p>
            <a:r>
              <a:rPr lang="en-US" dirty="0" smtClean="0"/>
              <a:t>CIS 251  Digital Forensics</a:t>
            </a:r>
          </a:p>
          <a:p>
            <a:r>
              <a:rPr lang="en-US" dirty="0" smtClean="0"/>
              <a:t>CIS Elective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62500" y="5193543"/>
            <a:ext cx="3886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WILL BE OFFERED VIA JSCC CONTINUING EDUCATION IN FUTURE AFTER CURRENT STUDENTS WORKED THROUGH PROGRAM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495800" y="5193543"/>
            <a:ext cx="533400" cy="36905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39762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2011-12 Business Internship Partners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76400"/>
            <a:ext cx="8229600" cy="5181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000" dirty="0" smtClean="0"/>
              <a:t>City of Jackson</a:t>
            </a:r>
          </a:p>
          <a:p>
            <a:pPr algn="ctr">
              <a:buNone/>
            </a:pPr>
            <a:r>
              <a:rPr lang="en-US" sz="2000" dirty="0" smtClean="0"/>
              <a:t>Jackson Madison County Hospital*</a:t>
            </a:r>
          </a:p>
          <a:p>
            <a:pPr algn="ctr">
              <a:buNone/>
            </a:pPr>
            <a:r>
              <a:rPr lang="en-US" sz="2000" dirty="0" smtClean="0"/>
              <a:t>JSCC – Continuing Education Area*</a:t>
            </a:r>
          </a:p>
          <a:p>
            <a:pPr algn="ctr">
              <a:buNone/>
            </a:pPr>
            <a:r>
              <a:rPr lang="en-US" sz="2000" dirty="0" smtClean="0"/>
              <a:t>West TN Council Boy Scouts of America*</a:t>
            </a:r>
          </a:p>
          <a:p>
            <a:pPr algn="ctr">
              <a:buNone/>
            </a:pPr>
            <a:r>
              <a:rPr lang="en-US" sz="2000" dirty="0" smtClean="0"/>
              <a:t>West TN Health Care</a:t>
            </a:r>
          </a:p>
          <a:p>
            <a:pPr algn="ctr">
              <a:buNone/>
            </a:pPr>
            <a:r>
              <a:rPr lang="en-US" sz="2000" dirty="0" smtClean="0"/>
              <a:t>Milan Eye Clinic*</a:t>
            </a:r>
          </a:p>
          <a:p>
            <a:pPr algn="ctr">
              <a:buNone/>
            </a:pPr>
            <a:r>
              <a:rPr lang="en-US" sz="2000" dirty="0" smtClean="0"/>
              <a:t>First Bank*</a:t>
            </a:r>
          </a:p>
          <a:p>
            <a:pPr algn="ctr">
              <a:buNone/>
            </a:pPr>
            <a:r>
              <a:rPr lang="en-US" sz="2000" dirty="0" smtClean="0"/>
              <a:t>Chester County Trustees Office*</a:t>
            </a:r>
          </a:p>
          <a:p>
            <a:pPr algn="ctr">
              <a:buNone/>
            </a:pPr>
            <a:r>
              <a:rPr lang="en-US" sz="2000" dirty="0" smtClean="0"/>
              <a:t>Dream Center*</a:t>
            </a:r>
          </a:p>
          <a:p>
            <a:pPr algn="ctr">
              <a:buNone/>
            </a:pPr>
            <a:r>
              <a:rPr lang="en-US" sz="2000" dirty="0" smtClean="0"/>
              <a:t>State of Tennessee, Department of Safety – Highway Patrol*</a:t>
            </a:r>
          </a:p>
          <a:p>
            <a:pPr algn="ctr">
              <a:buNone/>
            </a:pPr>
            <a:r>
              <a:rPr lang="en-US" sz="2000" dirty="0" smtClean="0"/>
              <a:t>Tri County Family Medicine &amp; Urgent Care*</a:t>
            </a:r>
            <a:br>
              <a:rPr lang="en-US" sz="2000" dirty="0" smtClean="0"/>
            </a:br>
            <a:endParaRPr lang="en-US" sz="20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62484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*New Partners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CIS Graduate Review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12896579"/>
              </p:ext>
            </p:extLst>
          </p:nvPr>
        </p:nvGraphicFramePr>
        <p:xfrm>
          <a:off x="228599" y="1527173"/>
          <a:ext cx="8577263" cy="42640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1"/>
                <a:gridCol w="838199"/>
                <a:gridCol w="930473"/>
                <a:gridCol w="1072158"/>
                <a:gridCol w="1072158"/>
                <a:gridCol w="1072158"/>
                <a:gridCol w="1072158"/>
                <a:gridCol w="1072158"/>
              </a:tblGrid>
              <a:tr h="142134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Degree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2005-06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2006-7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2007-8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2008-9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2009-10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2010-11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2011-12</a:t>
                      </a:r>
                      <a:endParaRPr lang="en-US" dirty="0"/>
                    </a:p>
                  </a:txBody>
                  <a:tcPr/>
                </a:tc>
              </a:tr>
              <a:tr h="1421342">
                <a:tc>
                  <a:txBody>
                    <a:bodyPr/>
                    <a:lstStyle/>
                    <a:p>
                      <a:r>
                        <a:rPr lang="en-US" dirty="0" smtClean="0"/>
                        <a:t>AAS Computer Information Systems: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u="none" dirty="0" smtClean="0"/>
                        <a:t>34</a:t>
                      </a:r>
                      <a:endParaRPr lang="en-US" sz="44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u="none" dirty="0" smtClean="0"/>
                        <a:t>36</a:t>
                      </a:r>
                      <a:endParaRPr lang="en-US" sz="44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u="none" dirty="0" smtClean="0"/>
                        <a:t>28</a:t>
                      </a:r>
                      <a:endParaRPr lang="en-US" sz="44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u="none" dirty="0" smtClean="0"/>
                        <a:t>25</a:t>
                      </a:r>
                      <a:endParaRPr lang="en-US" sz="44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u="none" dirty="0" smtClean="0"/>
                        <a:t>38</a:t>
                      </a:r>
                      <a:endParaRPr lang="en-US" sz="44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u="none" dirty="0" smtClean="0"/>
                        <a:t>41</a:t>
                      </a:r>
                      <a:endParaRPr lang="en-US" sz="44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400" u="none" dirty="0"/>
                    </a:p>
                  </a:txBody>
                  <a:tcPr/>
                </a:tc>
              </a:tr>
              <a:tr h="1421342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CIS Enrollment Trend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39617547"/>
              </p:ext>
            </p:extLst>
          </p:nvPr>
        </p:nvGraphicFramePr>
        <p:xfrm>
          <a:off x="301625" y="1676399"/>
          <a:ext cx="8504237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5775"/>
                <a:gridCol w="1066800"/>
                <a:gridCol w="1066800"/>
                <a:gridCol w="1143000"/>
                <a:gridCol w="1042080"/>
                <a:gridCol w="1214891"/>
                <a:gridCol w="1214891"/>
              </a:tblGrid>
              <a:tr h="27390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2011</a:t>
                      </a:r>
                      <a:endParaRPr lang="en-US" sz="1800" dirty="0"/>
                    </a:p>
                  </a:txBody>
                  <a:tcPr/>
                </a:tc>
              </a:tr>
              <a:tr h="1173893">
                <a:tc>
                  <a:txBody>
                    <a:bodyPr/>
                    <a:lstStyle/>
                    <a:p>
                      <a:r>
                        <a:rPr lang="en-US" dirty="0" smtClean="0"/>
                        <a:t>Total </a:t>
                      </a:r>
                      <a:r>
                        <a:rPr lang="en-US" baseline="0" dirty="0" smtClean="0"/>
                        <a:t>CIS Fall Term Enrollments</a:t>
                      </a:r>
                    </a:p>
                    <a:p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126</a:t>
                      </a:r>
                    </a:p>
                    <a:p>
                      <a:pPr algn="ctr"/>
                      <a:endParaRPr lang="en-US" sz="3200" dirty="0" smtClean="0"/>
                    </a:p>
                    <a:p>
                      <a:pPr algn="ctr"/>
                      <a:endParaRPr lang="en-US" sz="3200" dirty="0" smtClean="0"/>
                    </a:p>
                    <a:p>
                      <a:pPr algn="ctr"/>
                      <a:endParaRPr lang="en-US" sz="3200" dirty="0" smtClean="0"/>
                    </a:p>
                    <a:p>
                      <a:pPr algn="ctr"/>
                      <a:endParaRPr lang="en-US" sz="3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154</a:t>
                      </a:r>
                    </a:p>
                    <a:p>
                      <a:pPr algn="ctr"/>
                      <a:endParaRPr lang="en-US" sz="3200" dirty="0" smtClean="0"/>
                    </a:p>
                    <a:p>
                      <a:pPr algn="ctr"/>
                      <a:endParaRPr lang="en-US" sz="3200" dirty="0" smtClean="0"/>
                    </a:p>
                    <a:p>
                      <a:pPr algn="ctr"/>
                      <a:endParaRPr lang="en-US" sz="3200" dirty="0" smtClean="0"/>
                    </a:p>
                    <a:p>
                      <a:pPr algn="ctr"/>
                      <a:endParaRPr lang="en-US" sz="3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157</a:t>
                      </a:r>
                    </a:p>
                    <a:p>
                      <a:pPr algn="ctr"/>
                      <a:endParaRPr lang="en-US" sz="3200" dirty="0" smtClean="0"/>
                    </a:p>
                    <a:p>
                      <a:pPr algn="ctr"/>
                      <a:endParaRPr lang="en-US" sz="3200" dirty="0" smtClean="0"/>
                    </a:p>
                    <a:p>
                      <a:pPr algn="ctr"/>
                      <a:endParaRPr lang="en-US" sz="3200" dirty="0" smtClean="0"/>
                    </a:p>
                    <a:p>
                      <a:pPr algn="ctr"/>
                      <a:endParaRPr lang="en-US" sz="3200" dirty="0" smtClean="0"/>
                    </a:p>
                    <a:p>
                      <a:pPr algn="ctr"/>
                      <a:endParaRPr lang="en-US" sz="3200" dirty="0" smtClean="0"/>
                    </a:p>
                    <a:p>
                      <a:pPr algn="ctr"/>
                      <a:endParaRPr lang="en-US" sz="3200" dirty="0" smtClean="0"/>
                    </a:p>
                    <a:p>
                      <a:pPr algn="ctr"/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184</a:t>
                      </a:r>
                    </a:p>
                    <a:p>
                      <a:pPr algn="ctr"/>
                      <a:endParaRPr lang="en-US" sz="3200" dirty="0" smtClean="0"/>
                    </a:p>
                    <a:p>
                      <a:pPr algn="ctr"/>
                      <a:endParaRPr lang="en-US" sz="3200" dirty="0" smtClean="0"/>
                    </a:p>
                    <a:p>
                      <a:pPr algn="ctr"/>
                      <a:endParaRPr lang="en-US" sz="3200" dirty="0" smtClean="0"/>
                    </a:p>
                    <a:p>
                      <a:pPr algn="ctr"/>
                      <a:endParaRPr lang="en-US" sz="3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206</a:t>
                      </a:r>
                    </a:p>
                    <a:p>
                      <a:pPr algn="ctr"/>
                      <a:endParaRPr lang="en-US" sz="3200" dirty="0" smtClean="0"/>
                    </a:p>
                    <a:p>
                      <a:pPr algn="ctr"/>
                      <a:endParaRPr lang="en-US" sz="3200" dirty="0" smtClean="0"/>
                    </a:p>
                    <a:p>
                      <a:pPr algn="ctr"/>
                      <a:endParaRPr lang="en-US" sz="3200" dirty="0" smtClean="0"/>
                    </a:p>
                    <a:p>
                      <a:pPr algn="ctr"/>
                      <a:endParaRPr lang="en-US" sz="3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186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05000" y="3657600"/>
            <a:ext cx="419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Where do we go from here based on our estimated future?</a:t>
            </a:r>
            <a:endParaRPr lang="en-US" sz="3200" dirty="0"/>
          </a:p>
        </p:txBody>
      </p:sp>
      <p:pic>
        <p:nvPicPr>
          <p:cNvPr id="54275" name="Picture 3" descr="C:\Documents and Settings\tmesser\Local Settings\Temporary Internet Files\Content.IE5\QBSFYP8R\MCj0397022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3276600"/>
            <a:ext cx="1826663" cy="259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6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 us hear from you…</a:t>
            </a:r>
            <a:endParaRPr lang="en-US" dirty="0"/>
          </a:p>
        </p:txBody>
      </p:sp>
      <p:pic>
        <p:nvPicPr>
          <p:cNvPr id="1026" name="Picture 2" descr="C:\Documents and Settings\tmesser\Local Settings\Temporary Internet Files\Content.IE5\Q94RMPW1\MCj02505310000[1].wm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438400" y="1752600"/>
            <a:ext cx="3507986" cy="4132413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D75E-3886-497A-B461-462DC3D8E45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685800"/>
            <a:ext cx="8534400" cy="381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Welcome and Introductions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Advisory Committee Members and Guests</a:t>
            </a:r>
          </a:p>
          <a:p>
            <a:r>
              <a:rPr lang="en-US" dirty="0" smtClean="0"/>
              <a:t>President of Jackson State Community College</a:t>
            </a:r>
          </a:p>
          <a:p>
            <a:r>
              <a:rPr lang="en-US" dirty="0" smtClean="0"/>
              <a:t>JSCC Faculty and Staff</a:t>
            </a:r>
          </a:p>
          <a:p>
            <a:endParaRPr lang="en-US" dirty="0" smtClean="0"/>
          </a:p>
        </p:txBody>
      </p:sp>
      <p:pic>
        <p:nvPicPr>
          <p:cNvPr id="3075" name="Picture 3" descr="C:\Documents and Settings\tmesser\Local Settings\Temporary Internet Files\Content.IE5\Q94RMPW1\MCj0104882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3429000"/>
            <a:ext cx="3394834" cy="252318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D75E-3886-497A-B461-462DC3D8E45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304800"/>
            <a:ext cx="8683752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JSCC  Updates/Announcements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86000"/>
            <a:ext cx="8534400" cy="4191000"/>
          </a:xfrm>
        </p:spPr>
        <p:txBody>
          <a:bodyPr>
            <a:normAutofit/>
          </a:bodyPr>
          <a:lstStyle/>
          <a:p>
            <a:r>
              <a:rPr lang="en-US" dirty="0" smtClean="0"/>
              <a:t>State Changes to Higher Education</a:t>
            </a:r>
          </a:p>
          <a:p>
            <a:pPr lvl="1"/>
            <a:r>
              <a:rPr lang="en-US" dirty="0" smtClean="0"/>
              <a:t>Funding Changes</a:t>
            </a:r>
          </a:p>
          <a:p>
            <a:r>
              <a:rPr lang="en-US" dirty="0" smtClean="0"/>
              <a:t>Update on Complete College Tennessee Act of 2010</a:t>
            </a:r>
          </a:p>
          <a:p>
            <a:r>
              <a:rPr lang="en-US" dirty="0" smtClean="0"/>
              <a:t>Alternate Funding Measures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pic>
        <p:nvPicPr>
          <p:cNvPr id="4098" name="Picture 2" descr="C:\Documents and Settings\tmesser\Local Settings\Temporary Internet Files\Content.IE5\S1ARARKD\MCj0441716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990600"/>
            <a:ext cx="1981200" cy="1981200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D75E-3886-497A-B461-462DC3D8E45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BIC Alternative Funding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458200" cy="4800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/>
              <a:t>CSEC National Science Foundation</a:t>
            </a:r>
          </a:p>
          <a:p>
            <a:pPr>
              <a:buNone/>
            </a:pPr>
            <a:r>
              <a:rPr lang="en-US" sz="2000" dirty="0" smtClean="0"/>
              <a:t>Perkins IV Base Grant</a:t>
            </a:r>
          </a:p>
          <a:p>
            <a:pPr>
              <a:buNone/>
            </a:pPr>
            <a:r>
              <a:rPr lang="en-US" sz="2000" dirty="0" smtClean="0"/>
              <a:t>Perkins Reserve Grant</a:t>
            </a:r>
          </a:p>
          <a:p>
            <a:pPr>
              <a:buNone/>
            </a:pPr>
            <a:r>
              <a:rPr lang="en-US" sz="2000" dirty="0" smtClean="0"/>
              <a:t>Center of Emphasis</a:t>
            </a:r>
          </a:p>
          <a:p>
            <a:pPr>
              <a:buNone/>
            </a:pPr>
            <a:r>
              <a:rPr lang="en-US" sz="2000" dirty="0"/>
              <a:t>Lumina Grant involvement with accelerated degree </a:t>
            </a:r>
            <a:r>
              <a:rPr lang="en-US" sz="2000" dirty="0" smtClean="0"/>
              <a:t>and/or cohort programs</a:t>
            </a:r>
            <a:endParaRPr lang="en-US" sz="2000" dirty="0"/>
          </a:p>
          <a:p>
            <a:pPr>
              <a:buNone/>
            </a:pPr>
            <a:r>
              <a:rPr lang="en-US" sz="2000" dirty="0" smtClean="0"/>
              <a:t>DOL Consortium with Madisonville Community College and Ivy Tech for Industrial Technology Program (98% sure will receive)</a:t>
            </a:r>
          </a:p>
          <a:p>
            <a:pPr>
              <a:buNone/>
            </a:pPr>
            <a:r>
              <a:rPr lang="en-US" sz="2000" dirty="0" smtClean="0"/>
              <a:t>C3T DOL Grant attempt for Healthcare fields (including health informatics) </a:t>
            </a:r>
          </a:p>
          <a:p>
            <a:pPr>
              <a:buNone/>
            </a:pPr>
            <a:r>
              <a:rPr lang="en-US" sz="2000" dirty="0" smtClean="0"/>
              <a:t>Women in Tech STEM grant attempt working in conjunction with University of Memphis</a:t>
            </a:r>
          </a:p>
          <a:p>
            <a:pPr>
              <a:buNone/>
            </a:pPr>
            <a:r>
              <a:rPr lang="en-US" sz="2000" dirty="0" smtClean="0"/>
              <a:t>THEC grant involvement with PLA Taskforce (Prior Learning Assessment) initiative to streamline adult learners college credit.</a:t>
            </a:r>
          </a:p>
          <a:p>
            <a:pPr>
              <a:buNone/>
            </a:pPr>
            <a:endParaRPr lang="en-US" sz="2400" dirty="0" smtClean="0"/>
          </a:p>
        </p:txBody>
      </p:sp>
      <p:pic>
        <p:nvPicPr>
          <p:cNvPr id="5122" name="Picture 2" descr="C:\Documents and Settings\tmesser\Local Settings\Temporary Internet Files\Content.IE5\S1ARARKD\MCBS01288_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1400" y="914400"/>
            <a:ext cx="1447800" cy="20324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D75E-3886-497A-B461-462DC3D8E45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746125"/>
          </a:xfrm>
        </p:spPr>
        <p:txBody>
          <a:bodyPr/>
          <a:lstStyle/>
          <a:p>
            <a:r>
              <a:rPr lang="en-US" dirty="0"/>
              <a:t>Cisco Academy</a:t>
            </a:r>
          </a:p>
        </p:txBody>
      </p:sp>
      <p:sp>
        <p:nvSpPr>
          <p:cNvPr id="6" name="Rectangle 3"/>
          <p:cNvSpPr txBox="1">
            <a:spLocks noRot="1" noChangeArrowheads="1"/>
          </p:cNvSpPr>
          <p:nvPr/>
        </p:nvSpPr>
        <p:spPr>
          <a:xfrm>
            <a:off x="838200" y="1905000"/>
            <a:ext cx="8007350" cy="4191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Cisco Regional Academy</a:t>
            </a: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70000"/>
              <a:buFont typeface="Wingdings"/>
              <a:buChar char="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CCNA and IT Essentials</a:t>
            </a: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70000"/>
              <a:buFont typeface="Wingdings"/>
              <a:buChar char="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25 CCNA Local Academies (up from 17 two years ago)</a:t>
            </a: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70000"/>
              <a:buFont typeface="Wingdings"/>
              <a:buChar char="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 IT Essentials Local Academies	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D75E-3886-497A-B461-462DC3D8E45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669925"/>
          </a:xfrm>
        </p:spPr>
        <p:txBody>
          <a:bodyPr/>
          <a:lstStyle/>
          <a:p>
            <a:r>
              <a:rPr lang="en-US"/>
              <a:t>Partnerships	</a:t>
            </a:r>
          </a:p>
        </p:txBody>
      </p:sp>
      <p:sp>
        <p:nvSpPr>
          <p:cNvPr id="6" name="Rectangle 3"/>
          <p:cNvSpPr txBox="1">
            <a:spLocks noRot="1" noChangeArrowheads="1"/>
          </p:cNvSpPr>
          <p:nvPr/>
        </p:nvSpPr>
        <p:spPr>
          <a:xfrm>
            <a:off x="838200" y="1905000"/>
            <a:ext cx="8007350" cy="4191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Business and Industry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Tennessee Technology Centers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High Schools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Community Colleges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Universities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Government agencies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D75E-3886-497A-B461-462DC3D8E45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8223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Cyber Security Education Consortium	(CSEC)</a:t>
            </a:r>
          </a:p>
        </p:txBody>
      </p:sp>
      <p:sp>
        <p:nvSpPr>
          <p:cNvPr id="6" name="Rectangle 3"/>
          <p:cNvSpPr txBox="1">
            <a:spLocks noRot="1" noChangeArrowheads="1"/>
          </p:cNvSpPr>
          <p:nvPr/>
        </p:nvSpPr>
        <p:spPr>
          <a:xfrm>
            <a:off x="609600" y="1905000"/>
            <a:ext cx="8235950" cy="441960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Cyber Security and Digital Forensics Education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Tennessee CSEC History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Tennessee Community College Partners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Workshops – 11 total</a:t>
            </a:r>
            <a:r>
              <a:rPr kumimoji="0" lang="en-US" sz="2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instructor workshops completed, more to follow this summer</a:t>
            </a: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Current Course Offerings – summer JSCC schedule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Future Initiatives – SCADA (Supervisory</a:t>
            </a:r>
            <a:r>
              <a:rPr kumimoji="0" lang="en-US" sz="2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Control and Data Acquisition) course Spring 2011 team teach with Richard Skelton, Industrial Tech </a:t>
            </a:r>
            <a:r>
              <a:rPr lang="en-US" sz="2700" dirty="0" smtClean="0"/>
              <a:t>faculty via Continuing Education</a:t>
            </a: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Technology Request Feedback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600200"/>
            <a:ext cx="8503920" cy="4498848"/>
          </a:xfrm>
        </p:spPr>
        <p:txBody>
          <a:bodyPr>
            <a:normAutofit/>
          </a:bodyPr>
          <a:lstStyle/>
          <a:p>
            <a:r>
              <a:rPr lang="en-US" dirty="0" smtClean="0"/>
              <a:t>Thank you for great feedback on our technology in the workplace survey.</a:t>
            </a:r>
          </a:p>
          <a:p>
            <a:r>
              <a:rPr lang="en-US" dirty="0" smtClean="0"/>
              <a:t>Common thread was we need as much training as possible in portable, mobile, Apple devices since all of you are using them in some form or fashion.</a:t>
            </a:r>
          </a:p>
          <a:p>
            <a:r>
              <a:rPr lang="en-US" dirty="0" smtClean="0"/>
              <a:t>With that information, we have requested a MAC lab in the 2012/13 college funded TAF program, have planned faculty development training on the latest mobile technology and have integrated more hands on lab work in the curriculums.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Readiness Certificate Update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218856"/>
              </p:ext>
            </p:extLst>
          </p:nvPr>
        </p:nvGraphicFramePr>
        <p:xfrm>
          <a:off x="1143000" y="2571750"/>
          <a:ext cx="6934200" cy="3153728"/>
        </p:xfrm>
        <a:graphic>
          <a:graphicData uri="http://schemas.openxmlformats.org/drawingml/2006/table">
            <a:tbl>
              <a:tblPr/>
              <a:tblGrid>
                <a:gridCol w="2495151"/>
                <a:gridCol w="4439049"/>
              </a:tblGrid>
              <a:tr h="747713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600" b="1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Certificate 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821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600" b="1" i="0" u="none" strike="noStrike" dirty="0" err="1">
                          <a:solidFill>
                            <a:srgbClr val="000000"/>
                          </a:solidFill>
                          <a:latin typeface="Book Antiqua"/>
                        </a:rPr>
                        <a:t>WorkKeys</a:t>
                      </a:r>
                      <a:r>
                        <a:rPr lang="en-US" sz="2600" b="1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 Scores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82134"/>
                    </a:solidFill>
                  </a:tcPr>
                </a:tc>
              </a:tr>
              <a:tr h="747713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600" b="1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Gold </a:t>
                      </a:r>
                      <a:r>
                        <a:rPr lang="en-US" sz="2600" b="1" i="0" u="none" strike="noStrike" dirty="0" smtClean="0">
                          <a:solidFill>
                            <a:srgbClr val="000000"/>
                          </a:solidFill>
                          <a:latin typeface="Book Antiqua"/>
                        </a:rPr>
                        <a:t/>
                      </a:r>
                      <a:br>
                        <a:rPr lang="en-US" sz="2600" b="1" i="0" u="none" strike="noStrike" dirty="0" smtClean="0">
                          <a:solidFill>
                            <a:srgbClr val="000000"/>
                          </a:solidFill>
                          <a:latin typeface="Book Antiqua"/>
                        </a:rPr>
                      </a:br>
                      <a:endParaRPr lang="en-US" sz="2600" b="1" i="0" u="none" strike="noStrike" dirty="0">
                        <a:solidFill>
                          <a:srgbClr val="000000"/>
                        </a:solidFill>
                        <a:latin typeface="Book Antiqua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600" b="1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5s and </a:t>
                      </a:r>
                      <a:r>
                        <a:rPr lang="en-US" sz="2600" b="1" i="0" u="none" strike="noStrike" dirty="0" smtClean="0">
                          <a:solidFill>
                            <a:srgbClr val="000000"/>
                          </a:solidFill>
                          <a:latin typeface="Book Antiqua"/>
                        </a:rPr>
                        <a:t>above</a:t>
                      </a:r>
                    </a:p>
                    <a:p>
                      <a:pPr algn="ctr" rtl="0" fontAlgn="t"/>
                      <a:r>
                        <a:rPr lang="en-US" sz="2600" b="1" i="0" u="none" strike="noStrike" dirty="0" smtClean="0">
                          <a:solidFill>
                            <a:srgbClr val="FF0000"/>
                          </a:solidFill>
                          <a:latin typeface="Book Antiqua"/>
                        </a:rPr>
                        <a:t>44.4%</a:t>
                      </a:r>
                      <a:r>
                        <a:rPr lang="en-US" sz="2600" b="1" i="0" u="none" strike="noStrike" baseline="0" dirty="0" smtClean="0">
                          <a:solidFill>
                            <a:srgbClr val="FF0000"/>
                          </a:solidFill>
                          <a:latin typeface="Book Antiqua"/>
                        </a:rPr>
                        <a:t> of JSCC Pilot Group</a:t>
                      </a:r>
                      <a:endParaRPr lang="en-US" sz="2600" b="1" i="0" u="none" strike="noStrike" dirty="0">
                        <a:solidFill>
                          <a:srgbClr val="FF0000"/>
                        </a:solidFill>
                        <a:latin typeface="Book Antiqua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33"/>
                    </a:solidFill>
                  </a:tcPr>
                </a:tc>
              </a:tr>
              <a:tr h="747713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600" b="1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Silver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600" b="1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4s and </a:t>
                      </a:r>
                      <a:r>
                        <a:rPr lang="en-US" sz="2600" b="1" i="0" u="none" strike="noStrike" dirty="0" smtClean="0">
                          <a:solidFill>
                            <a:srgbClr val="000000"/>
                          </a:solidFill>
                          <a:latin typeface="Book Antiqua"/>
                        </a:rPr>
                        <a:t>above</a:t>
                      </a:r>
                    </a:p>
                    <a:p>
                      <a:pPr algn="ctr" rtl="0" fontAlgn="t"/>
                      <a:r>
                        <a:rPr lang="en-US" sz="2600" b="1" i="0" u="none" strike="noStrike" dirty="0" smtClean="0">
                          <a:solidFill>
                            <a:srgbClr val="FF0000"/>
                          </a:solidFill>
                          <a:latin typeface="Book Antiqua"/>
                        </a:rPr>
                        <a:t>47.2% of JSCC</a:t>
                      </a:r>
                      <a:r>
                        <a:rPr lang="en-US" sz="2600" b="1" i="0" u="none" strike="noStrike" baseline="0" dirty="0" smtClean="0">
                          <a:solidFill>
                            <a:srgbClr val="FF0000"/>
                          </a:solidFill>
                          <a:latin typeface="Book Antiqua"/>
                        </a:rPr>
                        <a:t> Pilot Group</a:t>
                      </a:r>
                      <a:endParaRPr lang="en-US" sz="2600" b="1" i="0" u="none" strike="noStrike" dirty="0">
                        <a:solidFill>
                          <a:srgbClr val="FF0000"/>
                        </a:solidFill>
                        <a:latin typeface="Book Antiqua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E4E4"/>
                    </a:solidFill>
                  </a:tcPr>
                </a:tc>
              </a:tr>
              <a:tr h="747713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600" b="1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Bronze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9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600" b="1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3s and </a:t>
                      </a:r>
                      <a:r>
                        <a:rPr lang="en-US" sz="2600" b="1" i="0" u="none" strike="noStrike" dirty="0" smtClean="0">
                          <a:solidFill>
                            <a:srgbClr val="000000"/>
                          </a:solidFill>
                          <a:latin typeface="Book Antiqua"/>
                        </a:rPr>
                        <a:t>above</a:t>
                      </a:r>
                    </a:p>
                    <a:p>
                      <a:pPr algn="ctr" rtl="0" fontAlgn="t"/>
                      <a:r>
                        <a:rPr lang="en-US" sz="2600" b="1" i="0" u="none" strike="noStrike" dirty="0" smtClean="0">
                          <a:solidFill>
                            <a:srgbClr val="FF0000"/>
                          </a:solidFill>
                          <a:latin typeface="Book Antiqua"/>
                        </a:rPr>
                        <a:t>8.3% of JSCC Pilot</a:t>
                      </a:r>
                      <a:r>
                        <a:rPr lang="en-US" sz="2600" b="1" i="0" u="none" strike="noStrike" baseline="0" dirty="0" smtClean="0">
                          <a:solidFill>
                            <a:srgbClr val="FF0000"/>
                          </a:solidFill>
                          <a:latin typeface="Book Antiqua"/>
                        </a:rPr>
                        <a:t> Group</a:t>
                      </a:r>
                      <a:endParaRPr lang="en-US" sz="2600" b="1" i="0" u="none" strike="noStrike" dirty="0">
                        <a:solidFill>
                          <a:srgbClr val="FF0000"/>
                        </a:solidFill>
                        <a:latin typeface="Book Antiqua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9966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86000" y="1676400"/>
            <a:ext cx="495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JSCC Intern Students Tested Over Last Year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1157</TotalTime>
  <Words>876</Words>
  <Application>Microsoft Office PowerPoint</Application>
  <PresentationFormat>On-screen Show (4:3)</PresentationFormat>
  <Paragraphs>209</Paragraphs>
  <Slides>17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Civic</vt:lpstr>
      <vt:lpstr>2011-2012 JSCC Computer Information Systems Advisory Committee Meeting</vt:lpstr>
      <vt:lpstr>Welcome and Introductions </vt:lpstr>
      <vt:lpstr>JSCC  Updates/Announcements </vt:lpstr>
      <vt:lpstr>BIC Alternative Funding Sources</vt:lpstr>
      <vt:lpstr>Cisco Academy</vt:lpstr>
      <vt:lpstr>Partnerships </vt:lpstr>
      <vt:lpstr>Cyber Security Education Consortium (CSEC)</vt:lpstr>
      <vt:lpstr>Technology Request Feedback</vt:lpstr>
      <vt:lpstr>Career Readiness Certificate Update</vt:lpstr>
      <vt:lpstr>CIS Program 2011-12 Curriculum Updates</vt:lpstr>
      <vt:lpstr>PowerPoint Presentation</vt:lpstr>
      <vt:lpstr>PowerPoint Presentation</vt:lpstr>
      <vt:lpstr>AAS Computer Information Systems:   5 Concentrations (one change forthcoming)</vt:lpstr>
      <vt:lpstr>2011-12 Business Internship Partners</vt:lpstr>
      <vt:lpstr>CIS Graduate Review</vt:lpstr>
      <vt:lpstr>CIS Enrollment Trend</vt:lpstr>
      <vt:lpstr>Let us hear from you…</vt:lpstr>
    </vt:vector>
  </TitlesOfParts>
  <Company>JSCC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2009-2010 JSCC Business Advisory Board Meeting</dc:title>
  <dc:creator>Messer, Terri</dc:creator>
  <cp:lastModifiedBy>Messer, Terri</cp:lastModifiedBy>
  <cp:revision>81</cp:revision>
  <cp:lastPrinted>2012-03-26T20:59:54Z</cp:lastPrinted>
  <dcterms:created xsi:type="dcterms:W3CDTF">2010-03-20T23:27:37Z</dcterms:created>
  <dcterms:modified xsi:type="dcterms:W3CDTF">2012-03-26T21:08:25Z</dcterms:modified>
</cp:coreProperties>
</file>